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9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2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5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7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5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9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5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13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DF050-C378-4CE9-8C3D-E6FE0FE104A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8B6A50-4E3B-4C77-A3A8-3EF52EA80BA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Wonderful world of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Properties of 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14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Water is a polar molecule</a:t>
            </a:r>
          </a:p>
          <a:p>
            <a:r>
              <a:rPr lang="en-US" dirty="0" smtClean="0"/>
              <a:t>2. Water is the “universal solvent”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3. Pure water has a neutral pH of 7</a:t>
            </a:r>
          </a:p>
          <a:p>
            <a:r>
              <a:rPr lang="en-US" dirty="0" smtClean="0"/>
              <a:t>4. Water is both adhesive and cohesive</a:t>
            </a:r>
          </a:p>
          <a:p>
            <a:r>
              <a:rPr lang="en-US" dirty="0"/>
              <a:t>5. Solid water is less dense than liquid water</a:t>
            </a:r>
          </a:p>
        </p:txBody>
      </p:sp>
    </p:spTree>
    <p:extLst>
      <p:ext uri="{BB962C8B-B14F-4D97-AF65-F5344CB8AC3E}">
        <p14:creationId xmlns:p14="http://schemas.microsoft.com/office/powerpoint/2010/main" val="2451982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has a neutral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Acids: </a:t>
            </a:r>
            <a:r>
              <a:rPr lang="en-US" dirty="0" smtClean="0"/>
              <a:t>substances that release hydrogen ions (H+) when dissolved in water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pH of less than 7</a:t>
            </a:r>
          </a:p>
          <a:p>
            <a:r>
              <a:rPr lang="en-US" b="1" i="1" dirty="0" smtClean="0"/>
              <a:t>Bases: </a:t>
            </a:r>
            <a:r>
              <a:rPr lang="en-US" dirty="0" smtClean="0"/>
              <a:t>substance that release hydroxide ions (OH-) when dissolved in water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pH greater than 7</a:t>
            </a:r>
          </a:p>
        </p:txBody>
      </p:sp>
      <p:pic>
        <p:nvPicPr>
          <p:cNvPr id="6146" name="Picture 2" descr="http://sciencebasedpharmacy.wordpress.com/files/2009/11/ph_sca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43400"/>
            <a:ext cx="47720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67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has a neutral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Pure water has a pH of 7!</a:t>
            </a:r>
          </a:p>
          <a:p>
            <a:pPr lvl="1"/>
            <a:r>
              <a:rPr lang="en-US" dirty="0"/>
              <a:t>Good for carrying out biological </a:t>
            </a:r>
            <a:r>
              <a:rPr lang="en-US" dirty="0" smtClean="0"/>
              <a:t>processes and allows us to maintain homeostasis</a:t>
            </a:r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sciencebasedpharmacy.wordpress.com/files/2009/11/ph_sca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6319709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84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Water is a polar molecule</a:t>
            </a:r>
          </a:p>
          <a:p>
            <a:r>
              <a:rPr lang="en-US" dirty="0" smtClean="0"/>
              <a:t>2. Water is the “universal solvent”</a:t>
            </a:r>
          </a:p>
          <a:p>
            <a:r>
              <a:rPr lang="en-US" dirty="0" smtClean="0"/>
              <a:t>3. Pure water has a neutral pH of 7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4. Water is both adhesive and cohesive</a:t>
            </a:r>
          </a:p>
          <a:p>
            <a:r>
              <a:rPr lang="en-US" dirty="0"/>
              <a:t>5</a:t>
            </a:r>
            <a:r>
              <a:rPr lang="en-US" dirty="0" smtClean="0"/>
              <a:t>. Solid water is less dense than liquid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0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 is both adhesive and cohesive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water is polar and is therefore good for bonding!</a:t>
            </a:r>
          </a:p>
          <a:p>
            <a:pPr lvl="1"/>
            <a:r>
              <a:rPr lang="en-US" b="1" i="1" dirty="0" smtClean="0"/>
              <a:t>Cohesion: </a:t>
            </a:r>
            <a:r>
              <a:rPr lang="en-US" dirty="0" smtClean="0"/>
              <a:t>water’s ability to form hydrogen bonds with other water molecules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(water = water).</a:t>
            </a:r>
          </a:p>
          <a:p>
            <a:pPr lvl="2"/>
            <a:r>
              <a:rPr lang="en-US" dirty="0" smtClean="0"/>
              <a:t>Creates a high surface tension </a:t>
            </a:r>
          </a:p>
          <a:p>
            <a:pPr lvl="3"/>
            <a:r>
              <a:rPr lang="en-US" dirty="0" smtClean="0"/>
              <a:t>Droplets, bugs and leaves!</a:t>
            </a:r>
          </a:p>
          <a:p>
            <a:pPr lvl="1"/>
            <a:r>
              <a:rPr lang="en-US" b="1" i="1" dirty="0" smtClean="0"/>
              <a:t>Adhesion: </a:t>
            </a:r>
            <a:r>
              <a:rPr lang="en-US" dirty="0" smtClean="0"/>
              <a:t>water’s ability to form hydrogen bonds with molecules other than water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(water = something else).</a:t>
            </a:r>
          </a:p>
          <a:p>
            <a:pPr lvl="2"/>
            <a:r>
              <a:rPr lang="en-US" dirty="0" smtClean="0"/>
              <a:t>Capillary action allows plants to draw up water through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Water is a polar molecule</a:t>
            </a:r>
          </a:p>
          <a:p>
            <a:r>
              <a:rPr lang="en-US" dirty="0" smtClean="0"/>
              <a:t>2. Water is the “universal solvent”</a:t>
            </a:r>
          </a:p>
          <a:p>
            <a:r>
              <a:rPr lang="en-US" dirty="0" smtClean="0"/>
              <a:t>3. Pure water has a neutral pH of 7</a:t>
            </a:r>
          </a:p>
          <a:p>
            <a:r>
              <a:rPr lang="en-US" dirty="0" smtClean="0"/>
              <a:t>4. Water is both adhesive and cohesive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5</a:t>
            </a:r>
            <a:r>
              <a:rPr lang="en-US" b="1" i="1" dirty="0" smtClean="0">
                <a:solidFill>
                  <a:srgbClr val="FF0000"/>
                </a:solidFill>
              </a:rPr>
              <a:t>. Solid water is less dense than liquid water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96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water is less dense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water becomes less dense as it cools to freezing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Ice is less dense than liquid water</a:t>
            </a:r>
          </a:p>
          <a:p>
            <a:pPr lvl="1"/>
            <a:r>
              <a:rPr lang="en-US" dirty="0" smtClean="0"/>
              <a:t>Fish can survive in the winter because ice floats!</a:t>
            </a:r>
            <a:endParaRPr lang="en-US" dirty="0"/>
          </a:p>
        </p:txBody>
      </p:sp>
      <p:pic>
        <p:nvPicPr>
          <p:cNvPr id="8194" name="Picture 2" descr="http://i23.photobucket.com/albums/b389/epiac1216/frozen-water-500x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4419600" cy="305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698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amount of hydrogen ions or hydroxide ions in a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95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458200" cy="4389120"/>
          </a:xfrm>
        </p:spPr>
        <p:txBody>
          <a:bodyPr/>
          <a:lstStyle/>
          <a:p>
            <a:r>
              <a:rPr lang="en-US" b="1" dirty="0" smtClean="0"/>
              <a:t>Acids</a:t>
            </a:r>
          </a:p>
          <a:p>
            <a:pPr lvl="1"/>
            <a:r>
              <a:rPr lang="en-US" dirty="0" smtClean="0"/>
              <a:t>Have an abundance of H+ ions and pH values lower than 7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pic>
        <p:nvPicPr>
          <p:cNvPr id="9218" name="Picture 2" descr="http://www.deseretbarbershop.com/uploads/3/2/0/7/3207138/2976231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" y="2902754"/>
            <a:ext cx="7239000" cy="395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001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Bases</a:t>
            </a:r>
          </a:p>
          <a:p>
            <a:pPr lvl="1"/>
            <a:r>
              <a:rPr lang="en-US" dirty="0" smtClean="0"/>
              <a:t>Have more OH- ions than H+ ions and have pH values higher than 7</a:t>
            </a:r>
            <a:endParaRPr lang="en-US" dirty="0"/>
          </a:p>
        </p:txBody>
      </p:sp>
      <p:pic>
        <p:nvPicPr>
          <p:cNvPr id="10242" name="Picture 2" descr="http://www.deseretbarbershop.com/uploads/3/2/0/7/3207138/2976231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68519"/>
            <a:ext cx="6400800" cy="349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47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 the world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981200"/>
            <a:ext cx="5181600" cy="4389120"/>
          </a:xfrm>
        </p:spPr>
        <p:txBody>
          <a:bodyPr/>
          <a:lstStyle/>
          <a:p>
            <a:r>
              <a:rPr lang="en-US" dirty="0" smtClean="0"/>
              <a:t>Water makes up 70% of the Earth’s surface</a:t>
            </a:r>
          </a:p>
          <a:p>
            <a:r>
              <a:rPr lang="en-US" dirty="0" smtClean="0"/>
              <a:t>As it turns out, water accounts for 70% of a cell’s mass!</a:t>
            </a:r>
          </a:p>
          <a:p>
            <a:pPr lvl="1"/>
            <a:r>
              <a:rPr lang="en-US" dirty="0" smtClean="0"/>
              <a:t>Water helps to maintain homeostasis within a cell/organism.</a:t>
            </a:r>
          </a:p>
          <a:p>
            <a:r>
              <a:rPr lang="en-US" dirty="0" smtClean="0"/>
              <a:t>What are the properties of water that make it so useful to living organisms?</a:t>
            </a:r>
          </a:p>
        </p:txBody>
      </p:sp>
      <p:pic>
        <p:nvPicPr>
          <p:cNvPr id="2050" name="Picture 2" descr="http://www.sophisticatededge.com/assets/images/Beauty/Anti-Aging/percentage-earth-surface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37052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728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biological processes  occur in neutral pH or weak acids/bases</a:t>
            </a:r>
          </a:p>
          <a:p>
            <a:pPr lvl="1"/>
            <a:r>
              <a:rPr lang="en-US" dirty="0" smtClean="0"/>
              <a:t>pH range of 6.5 to 7.5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Buffers: </a:t>
            </a:r>
            <a:r>
              <a:rPr lang="en-US" dirty="0" smtClean="0"/>
              <a:t>react with acids or bases to keep pH within a certain range</a:t>
            </a:r>
          </a:p>
          <a:p>
            <a:pPr lvl="1"/>
            <a:r>
              <a:rPr lang="en-US" dirty="0" smtClean="0"/>
              <a:t>Buffers in blood keep pH about 7.4</a:t>
            </a:r>
          </a:p>
          <a:p>
            <a:pPr lvl="1"/>
            <a:r>
              <a:rPr lang="en-US" dirty="0" smtClean="0"/>
              <a:t>Antacids help neutralize stomach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9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Macromolecules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4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Water is a polar molecule</a:t>
            </a:r>
          </a:p>
          <a:p>
            <a:r>
              <a:rPr lang="en-US" dirty="0" smtClean="0"/>
              <a:t>2. Water is the “universal solvent”</a:t>
            </a:r>
          </a:p>
          <a:p>
            <a:r>
              <a:rPr lang="en-US" dirty="0" smtClean="0"/>
              <a:t>3. Pure water has a neutral pH of 7</a:t>
            </a:r>
          </a:p>
          <a:p>
            <a:r>
              <a:rPr lang="en-US" dirty="0" smtClean="0"/>
              <a:t>4. Water is both adhesive and cohesive</a:t>
            </a:r>
          </a:p>
          <a:p>
            <a:r>
              <a:rPr lang="en-US" dirty="0"/>
              <a:t>5. Solid water is less dense than liquid water</a:t>
            </a:r>
          </a:p>
        </p:txBody>
      </p:sp>
    </p:spTree>
    <p:extLst>
      <p:ext uri="{BB962C8B-B14F-4D97-AF65-F5344CB8AC3E}">
        <p14:creationId xmlns:p14="http://schemas.microsoft.com/office/powerpoint/2010/main" val="378131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1. Water is a polar molecule</a:t>
            </a:r>
          </a:p>
          <a:p>
            <a:r>
              <a:rPr lang="en-US" dirty="0" smtClean="0"/>
              <a:t>2. Water is the “universal solvent”</a:t>
            </a:r>
          </a:p>
          <a:p>
            <a:r>
              <a:rPr lang="en-US" dirty="0" smtClean="0"/>
              <a:t>3. Pure water has a neutral pH of 7</a:t>
            </a:r>
          </a:p>
          <a:p>
            <a:r>
              <a:rPr lang="en-US" dirty="0" smtClean="0"/>
              <a:t>4. Water is both adhesive and cohesive</a:t>
            </a:r>
          </a:p>
          <a:p>
            <a:r>
              <a:rPr lang="en-US" dirty="0"/>
              <a:t>5. Solid water is less dense than liquid water</a:t>
            </a:r>
          </a:p>
        </p:txBody>
      </p:sp>
    </p:spTree>
    <p:extLst>
      <p:ext uri="{BB962C8B-B14F-4D97-AF65-F5344CB8AC3E}">
        <p14:creationId xmlns:p14="http://schemas.microsoft.com/office/powerpoint/2010/main" val="325635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is a polar 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791200" cy="4389120"/>
          </a:xfrm>
        </p:spPr>
        <p:txBody>
          <a:bodyPr/>
          <a:lstStyle/>
          <a:p>
            <a:r>
              <a:rPr lang="en-US" dirty="0" smtClean="0"/>
              <a:t>A water molecule is held together with covalent bonds</a:t>
            </a:r>
          </a:p>
          <a:p>
            <a:pPr lvl="1"/>
            <a:r>
              <a:rPr lang="en-US" dirty="0" smtClean="0"/>
              <a:t>Electrons are shared, but they are shared unevenly</a:t>
            </a:r>
            <a:endParaRPr lang="en-US" dirty="0"/>
          </a:p>
          <a:p>
            <a:r>
              <a:rPr lang="en-US" dirty="0" smtClean="0"/>
              <a:t>A water molecule has an overall positive charge</a:t>
            </a:r>
          </a:p>
          <a:p>
            <a:pPr lvl="1"/>
            <a:r>
              <a:rPr lang="en-US" dirty="0" smtClean="0"/>
              <a:t>This makes it great for bonding!</a:t>
            </a:r>
          </a:p>
          <a:p>
            <a:pPr lvl="1"/>
            <a:r>
              <a:rPr lang="en-US" dirty="0" smtClean="0"/>
              <a:t>Water molecules form hydrogen bonds easily with other water molecules</a:t>
            </a:r>
          </a:p>
        </p:txBody>
      </p:sp>
      <p:pic>
        <p:nvPicPr>
          <p:cNvPr id="1026" name="Picture 2" descr="http://legacy.owensboro.kctcs.edu/gcaplan/bio/notes/BIO%20No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3370481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4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Water is a polar molecule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2. Water is the “universal solvent”</a:t>
            </a:r>
          </a:p>
          <a:p>
            <a:r>
              <a:rPr lang="en-US" dirty="0" smtClean="0"/>
              <a:t>3. Pure water has a neutral pH of 7</a:t>
            </a:r>
          </a:p>
          <a:p>
            <a:r>
              <a:rPr lang="en-US" dirty="0" smtClean="0"/>
              <a:t>4. Water is both adhesive and cohesive</a:t>
            </a:r>
          </a:p>
          <a:p>
            <a:r>
              <a:rPr lang="en-US" dirty="0"/>
              <a:t>5. Solid water is less dense than liquid water</a:t>
            </a:r>
          </a:p>
        </p:txBody>
      </p:sp>
    </p:spTree>
    <p:extLst>
      <p:ext uri="{BB962C8B-B14F-4D97-AF65-F5344CB8AC3E}">
        <p14:creationId xmlns:p14="http://schemas.microsoft.com/office/powerpoint/2010/main" val="145957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is the “universal solvent”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Mixture: </a:t>
            </a:r>
            <a:r>
              <a:rPr lang="en-US" dirty="0" smtClean="0"/>
              <a:t>a combination of two or more substances in which each substance retains its individual properties</a:t>
            </a:r>
          </a:p>
          <a:p>
            <a:pPr lvl="1"/>
            <a:r>
              <a:rPr lang="en-US" dirty="0" smtClean="0"/>
              <a:t>Different from a reaction! No new product is created.</a:t>
            </a:r>
          </a:p>
          <a:p>
            <a:pPr lvl="1"/>
            <a:r>
              <a:rPr lang="en-US" b="1" i="1" dirty="0" smtClean="0"/>
              <a:t>Heterogeneous mixture: </a:t>
            </a:r>
            <a:r>
              <a:rPr lang="en-US" dirty="0" smtClean="0"/>
              <a:t>components remain distinct</a:t>
            </a:r>
          </a:p>
          <a:p>
            <a:pPr lvl="2"/>
            <a:r>
              <a:rPr lang="en-US" dirty="0" smtClean="0"/>
              <a:t>Salads! Sand and water!</a:t>
            </a:r>
          </a:p>
          <a:p>
            <a:pPr lvl="1"/>
            <a:r>
              <a:rPr lang="en-US" b="1" i="1" dirty="0" smtClean="0"/>
              <a:t>Homogeneous mixture: </a:t>
            </a:r>
            <a:br>
              <a:rPr lang="en-US" b="1" i="1" dirty="0" smtClean="0"/>
            </a:br>
            <a:r>
              <a:rPr lang="en-US" dirty="0" smtClean="0"/>
              <a:t>mixture has a uniform </a:t>
            </a:r>
            <a:br>
              <a:rPr lang="en-US" dirty="0" smtClean="0"/>
            </a:br>
            <a:r>
              <a:rPr lang="en-US" dirty="0" smtClean="0"/>
              <a:t>composition</a:t>
            </a:r>
          </a:p>
          <a:p>
            <a:pPr lvl="2"/>
            <a:r>
              <a:rPr lang="en-US" dirty="0" smtClean="0"/>
              <a:t>Salt water! Iced tea!</a:t>
            </a:r>
          </a:p>
        </p:txBody>
      </p:sp>
      <p:pic>
        <p:nvPicPr>
          <p:cNvPr id="3074" name="Picture 2" descr="http://i0.wp.com/joyfulhomemaking.com/wp-content/uploads/031-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0"/>
            <a:ext cx="3696967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2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dirty="0" smtClean="0"/>
              <a:t>Water is the “universal solvent”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8343" y="2133600"/>
            <a:ext cx="4953000" cy="4389120"/>
          </a:xfrm>
        </p:spPr>
        <p:txBody>
          <a:bodyPr/>
          <a:lstStyle/>
          <a:p>
            <a:r>
              <a:rPr lang="en-US" b="1" i="1" dirty="0"/>
              <a:t>Solvent: </a:t>
            </a:r>
            <a:r>
              <a:rPr lang="en-US" dirty="0"/>
              <a:t>the substance that does the dissolving in a mixture.</a:t>
            </a:r>
          </a:p>
          <a:p>
            <a:r>
              <a:rPr lang="en-US" b="1" i="1" dirty="0"/>
              <a:t>Solute: </a:t>
            </a:r>
            <a:r>
              <a:rPr lang="en-US" dirty="0"/>
              <a:t>the substance that is dissolved in a mixture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– powdered lemonade</a:t>
            </a:r>
          </a:p>
          <a:p>
            <a:pPr lvl="1"/>
            <a:r>
              <a:rPr lang="en-US" dirty="0" smtClean="0"/>
              <a:t>Water is the solvent</a:t>
            </a:r>
          </a:p>
          <a:p>
            <a:pPr lvl="1"/>
            <a:r>
              <a:rPr lang="en-US" dirty="0" smtClean="0"/>
              <a:t>The lemonade is the 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4.bp.blogspot.com/_HqGRzeHYP6c/TA-zH953YuI/AAAAAAAACAg/7hz7rZlw0qY/s1600/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341512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15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is the “universal solvent”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657600" cy="4389120"/>
          </a:xfrm>
        </p:spPr>
        <p:txBody>
          <a:bodyPr/>
          <a:lstStyle/>
          <a:p>
            <a:r>
              <a:rPr lang="en-US" dirty="0" smtClean="0"/>
              <a:t>Water is able to dissolve many substances, </a:t>
            </a:r>
            <a:r>
              <a:rPr lang="en-US" dirty="0" smtClean="0"/>
              <a:t>because it is a polar </a:t>
            </a:r>
            <a:r>
              <a:rPr lang="en-US" dirty="0" smtClean="0"/>
              <a:t>molecule- </a:t>
            </a:r>
            <a:r>
              <a:rPr lang="en-US" dirty="0" smtClean="0"/>
              <a:t>making </a:t>
            </a:r>
            <a:r>
              <a:rPr lang="en-US" dirty="0" smtClean="0"/>
              <a:t>it very useful!</a:t>
            </a:r>
            <a:endParaRPr lang="en-US" dirty="0"/>
          </a:p>
        </p:txBody>
      </p:sp>
      <p:sp>
        <p:nvSpPr>
          <p:cNvPr id="5" name="AutoShape 2" descr="data:image/jpeg;base64,/9j/4AAQSkZJRgABAQAAAQABAAD/2wCEAAkGBxQSEhUUEhQUFBUVFBUVFRQVFBQVFBQUFBcXFhQVFhQYHCggGBolHBQUITEhJSkrLi4uFx8zODMsNygtLisBCgoKDg0OGhAQGi4lICQsLCwsLC8sLC0sLCwsLCwsLiwvLCwsLCwsLCwsLC8sLCwsLCwsLCwsLCwsLCwsLiwsLP/AABEIALABHgMBIgACEQEDEQH/xAAbAAACAgMBAAAAAAAAAAAAAAADBAIFAQYHAP/EAD8QAAICAQIDBgQDBQYFBQAAAAECAAMRBBIFITEGEyJBUWEycYGRFCNCUpKhwfAHYnKCsdEWM1Ph8RUkNKKy/8QAGgEAAwEBAQEAAAAAAAAAAAAAAgMEAQAFBv/EACoRAAMAAgEDAgUEAwAAAAAAAAABAgMREiExQRNhUbHR4fAEMnGRIkKh/9oADAMBAAIRAxEAPwDXlEIBILCLPrkfMMkohFEiohFEIBklEKokVEKgnAkgsKonlWFRYDZh5VhlSeSuM11RbZqnZFK4wlcJXVGEqiasbMA0rh0rhUqjCUxNWNUgFSEVIytMItEU7GLGxdUhFSR1WtpqOLbUTP7bAfxMeSr+vWA6DUCuye7uO9zMd1B5hemJFJEpH+5ke5m8zHjK9q4NqpYtRK7ieuSkoGDs9hISutS9j464WGrAeME9cCyQvDdemoDbA6lG2uli7XU+WRz/AKBhnqjFQpyVz1wD1SxeuAeuNmhdTsrXrgWrljZXF3SOmhNSIMkCyx11gHEamL0LMsE6xlhBsIaZqFWWD2xhhB4hBFeohAJBYRZiGsmohFEgsMs0EmohlEGohkEFswKgh61gkEZrEW2YFqSOVJA1COVLEWx8IJWkZSuRrWNVpJ6odMnqqo1XVM1J7RmtJPVFEwDWqGSuFRIRUiXQ5QabT2RY0XhzW111hy7JufG7lhzyVcc+Xym1aXSBERBzCKq59doA/lCjVV7+77xO8/6e9d/r8Oc9I0EmVlb7hTjS7C3dT3dRrZPbIHMPgKGqRNcc2SJSbzMcCjVxO/h6PZXYy5avO3mRybqMjn5AxvjGrGnosuILCtS20dWOcKM+WSRKLgvHbbLlqvrrQ21m2s1uWGAM7XyeuM+nSMnbTaF0knpjtHD0r3bBguxZj5k+X0EjZVLN0i9iQ1bFVjKx64tYssrK4rbXHzRNUle6xexY/YkWsWUTQlor7Fi1ix6xYrYsfLEUhNxBMIy4gWEamAhdxBYjDCCIhphFYsKsEohFExDWFWFWCUQ6CECFSGQQSCHQQGYGrEaqEBWI3UIqmFKGKljdawFQjdQk1MfKGaljlKQFIjtQkt0UxJpGu4bqbrNZY1t9Zpb8haw2wp1XmvQbcHPzm49lNU12kpss5uVIc+rIxQn67c/WB43xWyjatFe+2xbCMsFQLUu47s/F8XJfnFOxHEh3Ki3bULXsegFuquxfYpPXG7l8mi7242OhJVo2xUmh8T41qQbrksZe5v2JRtyjopIbcfU4/jLDjvbpaLXrqpa7ucd8+4Iqk/pBwcmXnB+K6bU0C1WRUY94yOyja69S4PoQOfQ9YEv0/wDKp3sOkr6S9aNR1nD1PIELa3FGFdhT8zeWDNmzOQAD0PXE6TtnLO0OuL6a/U1Nuq/9RD1n3qUDcPMAlZ1alwyqw6MA33GYP6hvUsZgS3RHbPbIXEHqblrRnchVUFmY9ABzJkuyjRjbI7Jq9Hb2lihNN6Uu+xdQygV56AnnkD/ST7Wcat3HS6PPe4He2jmKFboB/fI+3L1Easd7S0KeSNNmkcZ4lqPxb0vbY7NqO6NQI/D9zY2AuP2sMpHmOvXE6eOHIrhwo3IhRTgDCnr08zgc5pvZ/hyPqqKgigaUNczc2ayxtu0uxHM7jn/LOgMsdnfFqV8BOFck69xR0gHrjrLBMsVNDKkrrKorbVLO1YrYsfNE1wVVtcUdJa3LErVlUUS3JW2pFLUllYkUtSUwyepK6xYBxHbUizrHyxDQowgyId4PEYmcU6wiwSwomJj2FWGUwCmEWFsWxlIwkUQxmswWcN1xyqJVmOUmJoKR2qOVROqOUmTWUyPUx6oRGmPVGSWVQhhaFbG4A4zjIBxuGD19jOOcW1GoOnqqsqzVpHavmAodkJrKqScsevJckTs9c0DtlwxXutetge73NZWFXlYVViTgeIsT+onoZmHrWhmXSnZruk0+7SOqsE/MFrebORnAznGAHz8195VNwcLXU+SXZjuBGMYbGPsP4zb+C6tNVS1DaY1mvTO3QBHuTIVyAOo3uAfPMv8AsHpBdpVW5K7ApYruBDruJLEnqTknmZReSUttdhERTek+5LXcFNmksWigJS6h1QnocAllX3jnBNbxGumpG0tVgVFAYXbSVA8JOQQGwJUdruI08MCIq2u7ZK1rdYtbJnDb1ycdcAgeUc7EcWXUaQtW1yGtytlYfeUzzXA2EsCP9DJbpVPj23v6lES5rpv37fQutR2ltrGbNBqQvmU7uzH0VprfbftEurpr01K3J31qhmsratNqnJTLdTu29OXKXep1Xdtu/wDeZ5ZYV94nyK4Vj9ppv9o3aWwXJQES1qiH34YAM4B7srkHONpPzEHHjjknr5/f5hZMlqWvp9vkE7bajYE4cgUCmtSXbO0swJ6KCcnoBjzmu8EuvN9To5tvsuLPWBubP6nz8J5ZPtyziM1336i7vrwEZim3ws1dndgZqznIbB8ies2z+zrhKLrL71J+AeFhzQ2EE/8A5MqvePHy8pfP7k0avJx8M2fst2e/ChmZizuAOf6VBJx1Pm38BLxhCyJE8qsjuuVHpzjUTxQuwgnEZYQLwkwaQrYsVsWOvFbI6WItCNyxOxY/bELjKoZHkQnaIpaI5aYnaZVBNQpbE7Y1aYpaZTJPQB4LEI8EY1AlKkMIJBDKIKKKJCTWQEmsIUwyRisxdYeuYwUNVmN1GJ1xyqLoND1RjtJlfS3oMyGq4zVT8bjP7K8zJqTZRLNioMeqces0P/iK+z/4+mYj9uzkv3OBIhdfbzbUpUp8qhn7EYB+8RWLZROTR0gXKOZOB5k4Ax8zOca6++2606c2/nuSDU1ZVl5lMpZgbsfqBBGPOJ6KsByWua3PJHtYDDLgkgZIx9+UZu5APX+JqbecGtSwVs5BAUE+fMcsiHGBQnvyBWd01o2DsfabKXT8WotIRWAUV3UqgIO5D+rO0ZBx1Oecf0vAdZptyadqGrLbx3yM7Ix67SrDd9Zq2r1iWum9NFdYWBSw290zFVw1d1bAsrHJx054llqOKFvykssosVdyUazDV5HlXcCCy+Wdx69JPc1vp59voUzc66+Pcc0vZ699WbtYPxFgXA2AJWgBO1cEe5PI+fWU3HuEPpr2s02rorazk1RdV3HIUIUYnJyfPpzj9famukCnV0Gk2ZIsqssNFm3rhlYHylRq9fpbnFejXShyQ246Teqhck5tYZLeeTy6+s6ee9aWv+HU8et7Zsy8N4mRv36VSE5flq5Uj0wpLH3zKng3Z6q7TtdXYNRqO8V3DDmtmSXWzIJBPPly6eXUH03EdXWhH4/RKo5jwVA/urylFfVpu8DvqdBu37m7uvG5s7ssd5BOfUYyZ0rIvgjnWP3ZuHE9EowDXtY7ScOhr3Myb9gsIUBUBznyPP2Y7G6+ndqGXwhrFCbnTLIEGMcwDzJ6eRXM1rX6uq1zUbWLkN3iqm2pUQg7EA+IHzIlTr6ksDd+Ai5BREsCuFX8tCqtyJAHP5+8Z6LqGm/zYr11NppHZhql/vfunH3E8NSh6Mvyzz+05XR2ItCq+k1lu1hlTnI+R2sCD/lmGfi9Bx3leo/uPtLn/JYFb7SH0J8Mt9evKOqsYFzOXp29spbbqtK9J9UL1n9x+RmxcM7ZU3ckvXP7Fw2H94cpvoV4MedeTZ3MWsMEdeB8alfRh4lP+YSW8MMqQRNUtdwXSfYVviF0euiF8pxkmQTsMTtMasMTtlcEtClxirmMWxZ5VJOwDmDJk3gTGIErazDLF0MMhiUyupCTKyInhGJiGg6mHrMVUw6GaANrZiWnDtE1nM9JTaU5bnOncDpQU5xk4zJP1Wb056FX6bF6j6mi8XBVfE3dV9B+03+Efz6Sn09lefykBbI/Ms54z5/+MfWU/azir2ahi58yAPQA4AEa4FrApGfsf5w5f+rMqGlyXk2xdPtdRaWJxncx5Z6gqPhGPrFePcW7sMlRJcjDObCcr1IBOAMgY+sfttD0ZHiBbaBnOD6Y6znfHrzTce8RmU7R1ICkNnPTBPUY9/aLb6cqClbriv5BXccVMDAYnxOVwevPaC4xkeuMdOXnK6nj93eFjbdtY8wthU+3TC5+kX1rtYdxA59PUjmeZ8zjl9BIV6Js5IG3OMnPX0Ik1VdMsnHEoure0tjUjdYLWYbLK7qKiFHPBSweLI5YPWJ6fV2nG8tau1lXeSwQHHwhj4TnHOBt0pC4wOWM4z7/AO+ZOjcORUeE8j+ok/p8+fznJPfU7U66BdNrGQKQa22kju3GV8Q64HX/AH6w2o47qLFNZswp5FUGxMHljag5iL08Jsu8SIe7BKg5AG4dcFiP4RzXcKekEkMoxnKgNkdeeJqVNb8GNxvr3LCnitS0bPwtZZQFyQzFjyAbm+fI9OkVp4zctbJVTSgbOT3NZbDDBAYgt5Sto1uEwwPhPhJXmQ3M8+mPP7xygM58KMT4sbcYIx4ieXTBHTOIS1SB1rY/oeKXWKiLctGxQK1VTkuPCcsfhLbjz6Q349gSrnvXLAvYxXcFUN4QhHhIGRyOOXLrKO5tgHIA+E+pIYk+8k9ZfHhO5UwTjlaAfA2Tj5fQTU9du4LlP+De+yfag0Ha+Hps+FMDAPXcPfkf6E6LoOIUageDB5fDuJGPTaen0E4LoW7os7/Co8KsSG8Q3V7VHxjOR6YJyRNx7D8QJYYbaTgdfM9Rz6wLxzk2+1GzkrHpd5Oj6/guVIrOBj/lsBZUfY1sMD5jBmh8W7O6YsRYh0r+VlWWpJ/vVn4foZ0zRWZ5eQ8/I+p5yg7TohQ58mP2+cmwW3XGh+edTzk0nTWazh5+IXUH9QO6sg9Mj9P9dZt/D701Kd5R4HHxJ/tND0vEjRblTlTyas80ZT1Uj0nReBcHRHW2nIrtUMF/Zz5SzOlC2+/x+PsyXC3b0l0/OqA18Qz4XHOQ1HqOYme1GnCPkecS0t+RgwJScqkdbapyyFrRK0w97YMUsaUwie2AsitkPYYtYZRIhgbDA5hLDAxiMK5IUQdYhgJKmehSJCZmBMxiZNSJLDVtFxCKYwUxgcjkTa+z/HMDYxx6Zmpo0YQDy5RWWFa0w8duHtEe3PZg3MbdP8XVq/M+6evynPPxT1HBBBHlzBE6tp9cyjDjev8AEfIwXE+F0aseIKW8txKWfSwDn9QZLeOu++pVjzLs10NF4Z2o2jFi7l9iVdfdWH85bajien1KEeBnwB+ZWhPzDg5z9DE+LdhHTJrLAejry+liZX77Zrep4NfXzKEj9pcOv3XMD1Mk91tDOGKn0emO2aayot3fNAcleTJy9vr5YjOj46i+G2koM8zS3I+WTXZkevmJQLqXXluPykW1RPXrzyf+2Iv1Uus9B3p7WqNxHFdKeQsb27ytlwfcrkfWFUIT+U2ifcULZvapt2ACc55g8zg9CZptd6jBJJ9QRy++YwXqbOAV5ZHPIBx0ORzEZ6zpaegPQUvps6XqtY75rGioelMhVGpp2kAnG1c4A6nliO8JRKgrfhwh/wCmAH+Lk3NM8xy6+k5Oaqc9T5clIx78zgj7GM6fT1MPjRPdrGJ/dVJ014BeP8/GdO4igOR41IP/ADFao7gDkHxty69DzEptfTScNZfZkHIH4nT1hSOXMrkk4PlNT7jTL8Tmz5DaPuRnEHe2mDEgEjHoF8Q9AD0hOnrq1/YCxrfTf9F1rbNFsYK1KeIMDX3l1uR18ZUAg+mZXJxPBUacWMVBCm3G0AjHKsZz18zKrv6sHwnlzwGAHM+4J5R/ScXqRVxXll9z/wCP4ZgTS8tIZUaXZs2TgHZi3WMLLM2HJzmw1hVySQoCchknkPWdL4dwGnTkWO20KMKoe0Ko9yzZM5Gvb3UquykilR5IoU/MkcyfeVWp4zqLj+ZY7n3Zj/rFXa7J9PYOY8tdTtvFO2umoXCEMevLH8B1+85v2h7ZveTjkOeAOglPoOzmrvOVqYA/qf8ALX7vjP0m3cI/s3C4bUvkfsp4E+trjJH+FTOh8P2rXuzq/wA/3Pfsa32d0NuruAXoObueSovmWPlO0cK1a4XZyopQKHPLeR1IlMp09SCqtAyjn3VYIrJ9Xc+Kw+8HqFuuxvwiDoo5KB8oypdrVC1fF7kHxviPf2eHp0nqU2LzklRK+nMxe+0nrHTrSmexPTe3VdwVzZMUtaEteKWNHyhFMhYYvY0m7xd2jkLIO0ETMuYPMI5IWrhlEDVDgyRHpNGZ6eJmMxiZNaMySmQzMgxiYloYVoetoophq2mgj9VkaQg9R9pX1tGK3i2gky00xx8Lsv8ApDW6VbPjStz642v+8uDEKbI5VZEUh0sr9b2Nqs6Kwz6kOPueYnP+J8H09blWNilWZSVCup2nrjIM6vZr0qXfY4RR+onAz5Aep9pyztFxKq7WMyFq62+AsoKbipDOV6qGbn9TkRNV4ooxp76FfXwapz+XcSeuChU49fYe/vMv2dYD4gRnr5fPl5S67OaUsyhBlmRuS1mxWVOfMLgpjaefTl7y+Tg5YAOH8WQAK87uQwM+uf68oU48bXVdTry2n07HPjwhs43L/wBz0lxR2K1J5jYfXxry+fPlLRuCsuoWtQqtuVkLEKrFcHDZxtBIwD/OdP0yV1KTYrKSSWLIzLlskjfgqOZxkxdzM+Biuq7M49/wPqc9Fz/iX/eLa3sjbWMuyj3yCPuPcTrA1FbW7QunwT8SWh7AB0wAuAfXET7X8BNtSjTk8n3HepqXYATjLgeIuygbfKdrH5QPLI+zOSrwcYJa5F5ejnODz6CbN2U7EJqkLi7KhtpOG+LAJAGM9GEo+KqteUYkMGICY3HaepLA46+WPOdB/sd4und3UAkPuFoB812hGx8iF+hEXTmeyQxbrux/Q/2d6VPiFlh/wYH/ANj/ACmw6LgVVX/K06r7s2P4KBLJtSfUwL6j+swOVfn20E5lfn12YNLj9aV/4FGf3usUfTpnLFrD7nMK90UtuhyqF00F70D4VCxS+wnqZF7IB3jpkTVELWilrwtrRS0yiUT0wVrRZmhHMXsMekJZB2gHMm5gWMMwgxkAZkmRE4JIXqMODFKjDAyNM9SkG3TBMhmYJhpiaRMGSBg5kRiJqQZTCoYASamGhTQ2jRit4khhlM5o5D9dkbqtlbW0YraLaDTJ8ToZitirVZsSwbLc7QXUYsGP1Lg9fWaffwRHTRgZ/EalnZx0Co3NH+gDcptHF9etdL72Cl1ZEyerMCo/15+ka0arZeb1wUStdPpyOYNdQCNYD/eZTj2+cltbfEqx00tmq8d7K2pa3cWMbDXbczDFSvWvxqFXoRzyOYIYchgxjRaO40JqV1V+3kQzUhmGw43ciSoU56HoOkteKa8htYwPw6cadT6GzD2H54IEseyHPQUKehqIPyYt/IwOOmG6bk0jiq6prCV1qanPVlyMjqAdwHqeUtuF9sdfpPyrBXaDjCsxLDdzG0+LrkcsT3D9AnDdS3fKbKnrbumUdWAxg55BhyP8ZadhOGDL6uxfG7EU7v0p5uB6npn0B9ZlSnP3NVNPa+5njHGuICrvk7seHnWlOrLIPPLbQv8AHE1TXXcQ1aInfGxLceBGwpPkG9frmddF3vNE7SdmrRqDqNIN3ec3QEAq/mVGRkN19jn1g8V2aN5P4mraXR1aO8Ua0KxN1S2lfFspyGfDDqSdo5cwN3rLrh/ENP8AirG0qsDUyPQyjwuiHu7Uf0DhhgnzI9pZ8H7HBtLamqVO/tcur8maogeEbx5Z6gHHOa/quEiquq2uw121767EUkWJYpIJPqD1z0MyZfj+jXSOrJqlYZU5BAYeu1hkEjqOvnMPZOfdgtKGZLlV1Kd6l9jNkXM2NgUdeXJjnzAm7u82ZBquoR3i7tMO8C7xqkU6PM8A9k87xaxo6ZFUz1lkXsaedoCxo5IS2YdoB2mWaCZoxIEixgmkmMGZpxFpASRkAZjYaQjUYdTFK2h1aRyepQcGeBgw8zuhoTQQGSEEDJqY1E9IKJMGCBhAYxCWGUwymLAwqtOAGkaHRomrQyPMaCTNc4npkuXUW22hba7O7roIJYp+naPfr75m29n6TVp6UbkVRQR6E8yPuYNcZzgZ9cDP3h1eTrFp7H1l2tGnLpr76NVYudq2ubT6ZYjB/wBJuPZC/Ojo9k2/usR/KIang6sbCr2Vi3Heqh8L4Oc4PQyz0iLWiogwqgKB7CL9N76hvImuhal89QCPQgEQgtletsqqdXf3wy2VNjq1WwjYijw2b8YOeXnNcmKjZ++mO+iQtnu8mcDuQ730o+O8O3sL0Xc6gCyv/rIPIejjyPn09I/vmDbOU/Ax0V3BqlouZaW3UalBqKj5qykJbWw8mGVyPaW7WTVu0GkDW0hHNJuco1gbYgJ25Ln9OQCc+e3nKrS3WhbH/G+Kh9ldbEnvkBxleWHGcj1gftehuuS2jejbBNZFa7iVUkYJUEj0JHMfSYZ5QpJ3QR7Iu7zDPBO0YkLbPM8C7TDvBM0YkA2YdoJjMsYMmacYJkSZkyJmNhpEGaQ3STiCgNjZRWo0OrRKpodXkiZ6VIZBmQ0CGmQ0YmJaGA0kGgAZMGGmKqRhWhAYuphVMYmT1IZTCK0ADJgw0LaGVeEVoqDCI00HQ4rwyvElaEV5jR2x0PKjS9qantFeHALbVsIGxm6Y65EfV4o2gUrWhI7uqw2KoQBsk5w1nUqD5ROSb6cRsOOvIuQ8mHiitJB4XEEZDTPeRcPMb5nE0aNsizxYvPbpvEzZO3DDDAMD1BAI+xmBgAAAADoAAAPkPKDLyJabxMCl4Nngy8gXhaM2FLQTNBs8gXm6MJMYNjMM0gWmmGDImSmJzCSImQMmZBoDGpAyZDzk2g/OAx0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hUUEhQUFBUVFBUVFRQVFBQVFBQUFBcXFhQVFhQYHCggGBolHBQUITEhJSkrLi4uFx8zODMsNygtLisBCgoKDg0OGhAQGi4lICQsLCwsLC8sLC0sLCwsLCwsLiwvLCwsLCwsLCwsLC8sLCwsLCwsLCwsLCwsLCwsLiwsLP/AABEIALABHgMBIgACEQEDEQH/xAAbAAACAgMBAAAAAAAAAAAAAAADBAIFAQYHAP/EAD8QAAICAQIDBgQDBQYFBQAAAAECAAMRBBIFITEGEyJBUWEycYGRFCNCUpKhwfAHYnKCsdEWM1Ph8RUkNKKy/8QAGgEAAwEBAQEAAAAAAAAAAAAAAgMEAQAFBv/EACoRAAMAAgEDAgUEAwAAAAAAAAABAgMREiExQRNhUbHR4fAEMnGRIkKh/9oADAMBAAIRAxEAPwDXlEIBILCLPrkfMMkohFEiohFEIBklEKokVEKgnAkgsKonlWFRYDZh5VhlSeSuM11RbZqnZFK4wlcJXVGEqiasbMA0rh0rhUqjCUxNWNUgFSEVIytMItEU7GLGxdUhFSR1WtpqOLbUTP7bAfxMeSr+vWA6DUCuye7uO9zMd1B5hemJFJEpH+5ke5m8zHjK9q4NqpYtRK7ieuSkoGDs9hISutS9j464WGrAeME9cCyQvDdemoDbA6lG2uli7XU+WRz/AKBhnqjFQpyVz1wD1SxeuAeuNmhdTsrXrgWrljZXF3SOmhNSIMkCyx11gHEamL0LMsE6xlhBsIaZqFWWD2xhhB4hBFeohAJBYRZiGsmohFEgsMs0EmohlEGohkEFswKgh61gkEZrEW2YFqSOVJA1COVLEWx8IJWkZSuRrWNVpJ6odMnqqo1XVM1J7RmtJPVFEwDWqGSuFRIRUiXQ5QabT2RY0XhzW111hy7JufG7lhzyVcc+Xym1aXSBERBzCKq59doA/lCjVV7+77xO8/6e9d/r8Oc9I0EmVlb7hTjS7C3dT3dRrZPbIHMPgKGqRNcc2SJSbzMcCjVxO/h6PZXYy5avO3mRybqMjn5AxvjGrGnosuILCtS20dWOcKM+WSRKLgvHbbLlqvrrQ21m2s1uWGAM7XyeuM+nSMnbTaF0knpjtHD0r3bBguxZj5k+X0EjZVLN0i9iQ1bFVjKx64tYssrK4rbXHzRNUle6xexY/YkWsWUTQlor7Fi1ix6xYrYsfLEUhNxBMIy4gWEamAhdxBYjDCCIhphFYsKsEohFExDWFWFWCUQ6CECFSGQQSCHQQGYGrEaqEBWI3UIqmFKGKljdawFQjdQk1MfKGaljlKQFIjtQkt0UxJpGu4bqbrNZY1t9Zpb8haw2wp1XmvQbcHPzm49lNU12kpss5uVIc+rIxQn67c/WB43xWyjatFe+2xbCMsFQLUu47s/F8XJfnFOxHEh3Ki3bULXsegFuquxfYpPXG7l8mi7242OhJVo2xUmh8T41qQbrksZe5v2JRtyjopIbcfU4/jLDjvbpaLXrqpa7ucd8+4Iqk/pBwcmXnB+K6bU0C1WRUY94yOyja69S4PoQOfQ9YEv0/wDKp3sOkr6S9aNR1nD1PIELa3FGFdhT8zeWDNmzOQAD0PXE6TtnLO0OuL6a/U1Nuq/9RD1n3qUDcPMAlZ1alwyqw6MA33GYP6hvUsZgS3RHbPbIXEHqblrRnchVUFmY9ABzJkuyjRjbI7Jq9Hb2lihNN6Uu+xdQygV56AnnkD/ST7Wcat3HS6PPe4He2jmKFboB/fI+3L1Easd7S0KeSNNmkcZ4lqPxb0vbY7NqO6NQI/D9zY2AuP2sMpHmOvXE6eOHIrhwo3IhRTgDCnr08zgc5pvZ/hyPqqKgigaUNczc2ayxtu0uxHM7jn/LOgMsdnfFqV8BOFck69xR0gHrjrLBMsVNDKkrrKorbVLO1YrYsfNE1wVVtcUdJa3LErVlUUS3JW2pFLUllYkUtSUwyepK6xYBxHbUizrHyxDQowgyId4PEYmcU6wiwSwomJj2FWGUwCmEWFsWxlIwkUQxmswWcN1xyqJVmOUmJoKR2qOVROqOUmTWUyPUx6oRGmPVGSWVQhhaFbG4A4zjIBxuGD19jOOcW1GoOnqqsqzVpHavmAodkJrKqScsevJckTs9c0DtlwxXutetge73NZWFXlYVViTgeIsT+onoZmHrWhmXSnZruk0+7SOqsE/MFrebORnAznGAHz8195VNwcLXU+SXZjuBGMYbGPsP4zb+C6tNVS1DaY1mvTO3QBHuTIVyAOo3uAfPMv8AsHpBdpVW5K7ApYruBDruJLEnqTknmZReSUttdhERTek+5LXcFNmksWigJS6h1QnocAllX3jnBNbxGumpG0tVgVFAYXbSVA8JOQQGwJUdruI08MCIq2u7ZK1rdYtbJnDb1ycdcAgeUc7EcWXUaQtW1yGtytlYfeUzzXA2EsCP9DJbpVPj23v6lES5rpv37fQutR2ltrGbNBqQvmU7uzH0VprfbftEurpr01K3J31qhmsratNqnJTLdTu29OXKXep1Xdtu/wDeZ5ZYV94nyK4Vj9ppv9o3aWwXJQES1qiH34YAM4B7srkHONpPzEHHjjknr5/f5hZMlqWvp9vkE7bajYE4cgUCmtSXbO0swJ6KCcnoBjzmu8EuvN9To5tvsuLPWBubP6nz8J5ZPtyziM1336i7vrwEZim3ws1dndgZqznIbB8ies2z+zrhKLrL71J+AeFhzQ2EE/8A5MqvePHy8pfP7k0avJx8M2fst2e/ChmZizuAOf6VBJx1Pm38BLxhCyJE8qsjuuVHpzjUTxQuwgnEZYQLwkwaQrYsVsWOvFbI6WItCNyxOxY/bELjKoZHkQnaIpaI5aYnaZVBNQpbE7Y1aYpaZTJPQB4LEI8EY1AlKkMIJBDKIKKKJCTWQEmsIUwyRisxdYeuYwUNVmN1GJ1xyqLoND1RjtJlfS3oMyGq4zVT8bjP7K8zJqTZRLNioMeqces0P/iK+z/4+mYj9uzkv3OBIhdfbzbUpUp8qhn7EYB+8RWLZROTR0gXKOZOB5k4Ax8zOca6++2606c2/nuSDU1ZVl5lMpZgbsfqBBGPOJ6KsByWua3PJHtYDDLgkgZIx9+UZu5APX+JqbecGtSwVs5BAUE+fMcsiHGBQnvyBWd01o2DsfabKXT8WotIRWAUV3UqgIO5D+rO0ZBx1Oecf0vAdZptyadqGrLbx3yM7Ix67SrDd9Zq2r1iWum9NFdYWBSw290zFVw1d1bAsrHJx054llqOKFvykssosVdyUazDV5HlXcCCy+Wdx69JPc1vp59voUzc66+Pcc0vZ699WbtYPxFgXA2AJWgBO1cEe5PI+fWU3HuEPpr2s02rorazk1RdV3HIUIUYnJyfPpzj9famukCnV0Gk2ZIsqssNFm3rhlYHylRq9fpbnFejXShyQ246Teqhck5tYZLeeTy6+s6ee9aWv+HU8et7Zsy8N4mRv36VSE5flq5Uj0wpLH3zKng3Z6q7TtdXYNRqO8V3DDmtmSXWzIJBPPly6eXUH03EdXWhH4/RKo5jwVA/urylFfVpu8DvqdBu37m7uvG5s7ssd5BOfUYyZ0rIvgjnWP3ZuHE9EowDXtY7ScOhr3Myb9gsIUBUBznyPP2Y7G6+ndqGXwhrFCbnTLIEGMcwDzJ6eRXM1rX6uq1zUbWLkN3iqm2pUQg7EA+IHzIlTr6ksDd+Ai5BREsCuFX8tCqtyJAHP5+8Z6LqGm/zYr11NppHZhql/vfunH3E8NSh6Mvyzz+05XR2ItCq+k1lu1hlTnI+R2sCD/lmGfi9Bx3leo/uPtLn/JYFb7SH0J8Mt9evKOqsYFzOXp29spbbqtK9J9UL1n9x+RmxcM7ZU3ckvXP7Fw2H94cpvoV4MedeTZ3MWsMEdeB8alfRh4lP+YSW8MMqQRNUtdwXSfYVviF0euiF8pxkmQTsMTtMasMTtlcEtClxirmMWxZ5VJOwDmDJk3gTGIErazDLF0MMhiUyupCTKyInhGJiGg6mHrMVUw6GaANrZiWnDtE1nM9JTaU5bnOncDpQU5xk4zJP1Wb056FX6bF6j6mi8XBVfE3dV9B+03+Efz6Sn09lefykBbI/Ms54z5/+MfWU/azir2ahi58yAPQA4AEa4FrApGfsf5w5f+rMqGlyXk2xdPtdRaWJxncx5Z6gqPhGPrFePcW7sMlRJcjDObCcr1IBOAMgY+sfttD0ZHiBbaBnOD6Y6znfHrzTce8RmU7R1ICkNnPTBPUY9/aLb6cqClbriv5BXccVMDAYnxOVwevPaC4xkeuMdOXnK6nj93eFjbdtY8wthU+3TC5+kX1rtYdxA59PUjmeZ8zjl9BIV6Js5IG3OMnPX0Ik1VdMsnHEoure0tjUjdYLWYbLK7qKiFHPBSweLI5YPWJ6fV2nG8tau1lXeSwQHHwhj4TnHOBt0pC4wOWM4z7/AO+ZOjcORUeE8j+ok/p8+fznJPfU7U66BdNrGQKQa22kju3GV8Q64HX/AH6w2o47qLFNZswp5FUGxMHljag5iL08Jsu8SIe7BKg5AG4dcFiP4RzXcKekEkMoxnKgNkdeeJqVNb8GNxvr3LCnitS0bPwtZZQFyQzFjyAbm+fI9OkVp4zctbJVTSgbOT3NZbDDBAYgt5Sto1uEwwPhPhJXmQ3M8+mPP7xygM58KMT4sbcYIx4ieXTBHTOIS1SB1rY/oeKXWKiLctGxQK1VTkuPCcsfhLbjz6Q349gSrnvXLAvYxXcFUN4QhHhIGRyOOXLrKO5tgHIA+E+pIYk+8k9ZfHhO5UwTjlaAfA2Tj5fQTU9du4LlP+De+yfag0Ha+Hps+FMDAPXcPfkf6E6LoOIUageDB5fDuJGPTaen0E4LoW7os7/Co8KsSG8Q3V7VHxjOR6YJyRNx7D8QJYYbaTgdfM9Rz6wLxzk2+1GzkrHpd5Oj6/guVIrOBj/lsBZUfY1sMD5jBmh8W7O6YsRYh0r+VlWWpJ/vVn4foZ0zRWZ5eQ8/I+p5yg7TohQ58mP2+cmwW3XGh+edTzk0nTWazh5+IXUH9QO6sg9Mj9P9dZt/D701Kd5R4HHxJ/tND0vEjRblTlTyas80ZT1Uj0nReBcHRHW2nIrtUMF/Zz5SzOlC2+/x+PsyXC3b0l0/OqA18Qz4XHOQ1HqOYme1GnCPkecS0t+RgwJScqkdbapyyFrRK0w97YMUsaUwie2AsitkPYYtYZRIhgbDA5hLDAxiMK5IUQdYhgJKmehSJCZmBMxiZNSJLDVtFxCKYwUxgcjkTa+z/HMDYxx6Zmpo0YQDy5RWWFa0w8duHtEe3PZg3MbdP8XVq/M+6evynPPxT1HBBBHlzBE6tp9cyjDjev8AEfIwXE+F0aseIKW8txKWfSwDn9QZLeOu++pVjzLs10NF4Z2o2jFi7l9iVdfdWH85bajien1KEeBnwB+ZWhPzDg5z9DE+LdhHTJrLAejry+liZX77Zrep4NfXzKEj9pcOv3XMD1Mk91tDOGKn0emO2aayot3fNAcleTJy9vr5YjOj46i+G2koM8zS3I+WTXZkevmJQLqXXluPykW1RPXrzyf+2Iv1Uus9B3p7WqNxHFdKeQsb27ytlwfcrkfWFUIT+U2ifcULZvapt2ACc55g8zg9CZptd6jBJJ9QRy++YwXqbOAV5ZHPIBx0ORzEZ6zpaegPQUvps6XqtY75rGioelMhVGpp2kAnG1c4A6nliO8JRKgrfhwh/wCmAH+Lk3NM8xy6+k5Oaqc9T5clIx78zgj7GM6fT1MPjRPdrGJ/dVJ014BeP8/GdO4igOR41IP/ADFao7gDkHxty69DzEptfTScNZfZkHIH4nT1hSOXMrkk4PlNT7jTL8Tmz5DaPuRnEHe2mDEgEjHoF8Q9AD0hOnrq1/YCxrfTf9F1rbNFsYK1KeIMDX3l1uR18ZUAg+mZXJxPBUacWMVBCm3G0AjHKsZz18zKrv6sHwnlzwGAHM+4J5R/ScXqRVxXll9z/wCP4ZgTS8tIZUaXZs2TgHZi3WMLLM2HJzmw1hVySQoCchknkPWdL4dwGnTkWO20KMKoe0Ko9yzZM5Gvb3UquykilR5IoU/MkcyfeVWp4zqLj+ZY7n3Zj/rFXa7J9PYOY8tdTtvFO2umoXCEMevLH8B1+85v2h7ZveTjkOeAOglPoOzmrvOVqYA/qf8ALX7vjP0m3cI/s3C4bUvkfsp4E+trjJH+FTOh8P2rXuzq/wA/3Pfsa32d0NuruAXoObueSovmWPlO0cK1a4XZyopQKHPLeR1IlMp09SCqtAyjn3VYIrJ9Xc+Kw+8HqFuuxvwiDoo5KB8oypdrVC1fF7kHxviPf2eHp0nqU2LzklRK+nMxe+0nrHTrSmexPTe3VdwVzZMUtaEteKWNHyhFMhYYvY0m7xd2jkLIO0ETMuYPMI5IWrhlEDVDgyRHpNGZ6eJmMxiZNaMySmQzMgxiYloYVoetoophq2mgj9VkaQg9R9pX1tGK3i2gky00xx8Lsv8ApDW6VbPjStz642v+8uDEKbI5VZEUh0sr9b2Nqs6Kwz6kOPueYnP+J8H09blWNilWZSVCup2nrjIM6vZr0qXfY4RR+onAz5Aep9pyztFxKq7WMyFq62+AsoKbipDOV6qGbn9TkRNV4ooxp76FfXwapz+XcSeuChU49fYe/vMv2dYD4gRnr5fPl5S67OaUsyhBlmRuS1mxWVOfMLgpjaefTl7y+Tg5YAOH8WQAK87uQwM+uf68oU48bXVdTry2n07HPjwhs43L/wBz0lxR2K1J5jYfXxry+fPlLRuCsuoWtQqtuVkLEKrFcHDZxtBIwD/OdP0yV1KTYrKSSWLIzLlskjfgqOZxkxdzM+Biuq7M49/wPqc9Fz/iX/eLa3sjbWMuyj3yCPuPcTrA1FbW7QunwT8SWh7AB0wAuAfXET7X8BNtSjTk8n3HepqXYATjLgeIuygbfKdrH5QPLI+zOSrwcYJa5F5ejnODz6CbN2U7EJqkLi7KhtpOG+LAJAGM9GEo+KqteUYkMGICY3HaepLA46+WPOdB/sd4und3UAkPuFoB812hGx8iF+hEXTmeyQxbrux/Q/2d6VPiFlh/wYH/ANj/ACmw6LgVVX/K06r7s2P4KBLJtSfUwL6j+swOVfn20E5lfn12YNLj9aV/4FGf3usUfTpnLFrD7nMK90UtuhyqF00F70D4VCxS+wnqZF7IB3jpkTVELWilrwtrRS0yiUT0wVrRZmhHMXsMekJZB2gHMm5gWMMwgxkAZkmRE4JIXqMODFKjDAyNM9SkG3TBMhmYJhpiaRMGSBg5kRiJqQZTCoYASamGhTQ2jRit4khhlM5o5D9dkbqtlbW0YraLaDTJ8ToZitirVZsSwbLc7QXUYsGP1Lg9fWaffwRHTRgZ/EalnZx0Co3NH+gDcptHF9etdL72Cl1ZEyerMCo/15+ka0arZeb1wUStdPpyOYNdQCNYD/eZTj2+cltbfEqx00tmq8d7K2pa3cWMbDXbczDFSvWvxqFXoRzyOYIYchgxjRaO40JqV1V+3kQzUhmGw43ciSoU56HoOkteKa8htYwPw6cadT6GzD2H54IEseyHPQUKehqIPyYt/IwOOmG6bk0jiq6prCV1qanPVlyMjqAdwHqeUtuF9sdfpPyrBXaDjCsxLDdzG0+LrkcsT3D9AnDdS3fKbKnrbumUdWAxg55BhyP8ZadhOGDL6uxfG7EU7v0p5uB6npn0B9ZlSnP3NVNPa+5njHGuICrvk7seHnWlOrLIPPLbQv8AHE1TXXcQ1aInfGxLceBGwpPkG9frmddF3vNE7SdmrRqDqNIN3ec3QEAq/mVGRkN19jn1g8V2aN5P4mraXR1aO8Ua0KxN1S2lfFspyGfDDqSdo5cwN3rLrh/ENP8AirG0qsDUyPQyjwuiHu7Uf0DhhgnzI9pZ8H7HBtLamqVO/tcur8maogeEbx5Z6gHHOa/quEiquq2uw121767EUkWJYpIJPqD1z0MyZfj+jXSOrJqlYZU5BAYeu1hkEjqOvnMPZOfdgtKGZLlV1Kd6l9jNkXM2NgUdeXJjnzAm7u82ZBquoR3i7tMO8C7xqkU6PM8A9k87xaxo6ZFUz1lkXsaedoCxo5IS2YdoB2mWaCZoxIEixgmkmMGZpxFpASRkAZjYaQjUYdTFK2h1aRyepQcGeBgw8zuhoTQQGSEEDJqY1E9IKJMGCBhAYxCWGUwymLAwqtOAGkaHRomrQyPMaCTNc4npkuXUW22hba7O7roIJYp+naPfr75m29n6TVp6UbkVRQR6E8yPuYNcZzgZ9cDP3h1eTrFp7H1l2tGnLpr76NVYudq2ubT6ZYjB/wBJuPZC/Ojo9k2/usR/KIang6sbCr2Vi3Heqh8L4Oc4PQyz0iLWiogwqgKB7CL9N76hvImuhal89QCPQgEQgtletsqqdXf3wy2VNjq1WwjYijw2b8YOeXnNcmKjZ++mO+iQtnu8mcDuQ730o+O8O3sL0Xc6gCyv/rIPIejjyPn09I/vmDbOU/Ax0V3BqlouZaW3UalBqKj5qykJbWw8mGVyPaW7WTVu0GkDW0hHNJuco1gbYgJ25Ln9OQCc+e3nKrS3WhbH/G+Kh9ldbEnvkBxleWHGcj1gftehuuS2jejbBNZFa7iVUkYJUEj0JHMfSYZ5QpJ3QR7Iu7zDPBO0YkLbPM8C7TDvBM0YkA2YdoJjMsYMmacYJkSZkyJmNhpEGaQ3STiCgNjZRWo0OrRKpodXkiZ6VIZBmQ0CGmQ0YmJaGA0kGgAZMGGmKqRhWhAYuphVMYmT1IZTCK0ADJgw0LaGVeEVoqDCI00HQ4rwyvElaEV5jR2x0PKjS9qantFeHALbVsIGxm6Y65EfV4o2gUrWhI7uqw2KoQBsk5w1nUqD5ROSb6cRsOOvIuQ8mHiitJB4XEEZDTPeRcPMb5nE0aNsizxYvPbpvEzZO3DDDAMD1BAI+xmBgAAAADoAAAPkPKDLyJabxMCl4Nngy8gXhaM2FLQTNBs8gXm6MJMYNjMM0gWmmGDImSmJzCSImQMmZBoDGpAyZDzk2g/OAx0y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SEhUUEhQUFBUVFBUVFRQVFBQVFBQUFBcXFhQVFhQYHCggGBolHBQUITEhJSkrLi4uFx8zODMsNygtLisBCgoKDg0OGhAQGi4lICQsLCwsLC8sLC0sLCwsLCwsLiwvLCwsLCwsLCwsLC8sLCwsLCwsLCwsLCwsLCwsLiwsLP/AABEIALABHgMBIgACEQEDEQH/xAAbAAACAgMBAAAAAAAAAAAAAAADBAIFAQYHAP/EAD8QAAICAQIDBgQDBQYFBQAAAAECAAMRBBIFITEGEyJBUWEycYGRFCNCUpKhwfAHYnKCsdEWM1Ph8RUkNKKy/8QAGgEAAwEBAQEAAAAAAAAAAAAAAgMEAQAFBv/EACoRAAMAAgEDAgUEAwAAAAAAAAABAgMREiExQRNhUbHR4fAEMnGRIkKh/9oADAMBAAIRAxEAPwDXlEIBILCLPrkfMMkohFEiohFEIBklEKokVEKgnAkgsKonlWFRYDZh5VhlSeSuM11RbZqnZFK4wlcJXVGEqiasbMA0rh0rhUqjCUxNWNUgFSEVIytMItEU7GLGxdUhFSR1WtpqOLbUTP7bAfxMeSr+vWA6DUCuye7uO9zMd1B5hemJFJEpH+5ke5m8zHjK9q4NqpYtRK7ieuSkoGDs9hISutS9j464WGrAeME9cCyQvDdemoDbA6lG2uli7XU+WRz/AKBhnqjFQpyVz1wD1SxeuAeuNmhdTsrXrgWrljZXF3SOmhNSIMkCyx11gHEamL0LMsE6xlhBsIaZqFWWD2xhhB4hBFeohAJBYRZiGsmohFEgsMs0EmohlEGohkEFswKgh61gkEZrEW2YFqSOVJA1COVLEWx8IJWkZSuRrWNVpJ6odMnqqo1XVM1J7RmtJPVFEwDWqGSuFRIRUiXQ5QabT2RY0XhzW111hy7JufG7lhzyVcc+Xym1aXSBERBzCKq59doA/lCjVV7+77xO8/6e9d/r8Oc9I0EmVlb7hTjS7C3dT3dRrZPbIHMPgKGqRNcc2SJSbzMcCjVxO/h6PZXYy5avO3mRybqMjn5AxvjGrGnosuILCtS20dWOcKM+WSRKLgvHbbLlqvrrQ21m2s1uWGAM7XyeuM+nSMnbTaF0knpjtHD0r3bBguxZj5k+X0EjZVLN0i9iQ1bFVjKx64tYssrK4rbXHzRNUle6xexY/YkWsWUTQlor7Fi1ix6xYrYsfLEUhNxBMIy4gWEamAhdxBYjDCCIhphFYsKsEohFExDWFWFWCUQ6CECFSGQQSCHQQGYGrEaqEBWI3UIqmFKGKljdawFQjdQk1MfKGaljlKQFIjtQkt0UxJpGu4bqbrNZY1t9Zpb8haw2wp1XmvQbcHPzm49lNU12kpss5uVIc+rIxQn67c/WB43xWyjatFe+2xbCMsFQLUu47s/F8XJfnFOxHEh3Ki3bULXsegFuquxfYpPXG7l8mi7242OhJVo2xUmh8T41qQbrksZe5v2JRtyjopIbcfU4/jLDjvbpaLXrqpa7ucd8+4Iqk/pBwcmXnB+K6bU0C1WRUY94yOyja69S4PoQOfQ9YEv0/wDKp3sOkr6S9aNR1nD1PIELa3FGFdhT8zeWDNmzOQAD0PXE6TtnLO0OuL6a/U1Nuq/9RD1n3qUDcPMAlZ1alwyqw6MA33GYP6hvUsZgS3RHbPbIXEHqblrRnchVUFmY9ABzJkuyjRjbI7Jq9Hb2lihNN6Uu+xdQygV56AnnkD/ST7Wcat3HS6PPe4He2jmKFboB/fI+3L1Easd7S0KeSNNmkcZ4lqPxb0vbY7NqO6NQI/D9zY2AuP2sMpHmOvXE6eOHIrhwo3IhRTgDCnr08zgc5pvZ/hyPqqKgigaUNczc2ayxtu0uxHM7jn/LOgMsdnfFqV8BOFck69xR0gHrjrLBMsVNDKkrrKorbVLO1YrYsfNE1wVVtcUdJa3LErVlUUS3JW2pFLUllYkUtSUwyepK6xYBxHbUizrHyxDQowgyId4PEYmcU6wiwSwomJj2FWGUwCmEWFsWxlIwkUQxmswWcN1xyqJVmOUmJoKR2qOVROqOUmTWUyPUx6oRGmPVGSWVQhhaFbG4A4zjIBxuGD19jOOcW1GoOnqqsqzVpHavmAodkJrKqScsevJckTs9c0DtlwxXutetge73NZWFXlYVViTgeIsT+onoZmHrWhmXSnZruk0+7SOqsE/MFrebORnAznGAHz8195VNwcLXU+SXZjuBGMYbGPsP4zb+C6tNVS1DaY1mvTO3QBHuTIVyAOo3uAfPMv8AsHpBdpVW5K7ApYruBDruJLEnqTknmZReSUttdhERTek+5LXcFNmksWigJS6h1QnocAllX3jnBNbxGumpG0tVgVFAYXbSVA8JOQQGwJUdruI08MCIq2u7ZK1rdYtbJnDb1ycdcAgeUc7EcWXUaQtW1yGtytlYfeUzzXA2EsCP9DJbpVPj23v6lES5rpv37fQutR2ltrGbNBqQvmU7uzH0VprfbftEurpr01K3J31qhmsratNqnJTLdTu29OXKXep1Xdtu/wDeZ5ZYV94nyK4Vj9ppv9o3aWwXJQES1qiH34YAM4B7srkHONpPzEHHjjknr5/f5hZMlqWvp9vkE7bajYE4cgUCmtSXbO0swJ6KCcnoBjzmu8EuvN9To5tvsuLPWBubP6nz8J5ZPtyziM1336i7vrwEZim3ws1dndgZqznIbB8ies2z+zrhKLrL71J+AeFhzQ2EE/8A5MqvePHy8pfP7k0avJx8M2fst2e/ChmZizuAOf6VBJx1Pm38BLxhCyJE8qsjuuVHpzjUTxQuwgnEZYQLwkwaQrYsVsWOvFbI6WItCNyxOxY/bELjKoZHkQnaIpaI5aYnaZVBNQpbE7Y1aYpaZTJPQB4LEI8EY1AlKkMIJBDKIKKKJCTWQEmsIUwyRisxdYeuYwUNVmN1GJ1xyqLoND1RjtJlfS3oMyGq4zVT8bjP7K8zJqTZRLNioMeqces0P/iK+z/4+mYj9uzkv3OBIhdfbzbUpUp8qhn7EYB+8RWLZROTR0gXKOZOB5k4Ax8zOca6++2606c2/nuSDU1ZVl5lMpZgbsfqBBGPOJ6KsByWua3PJHtYDDLgkgZIx9+UZu5APX+JqbecGtSwVs5BAUE+fMcsiHGBQnvyBWd01o2DsfabKXT8WotIRWAUV3UqgIO5D+rO0ZBx1Oecf0vAdZptyadqGrLbx3yM7Ix67SrDd9Zq2r1iWum9NFdYWBSw290zFVw1d1bAsrHJx054llqOKFvykssosVdyUazDV5HlXcCCy+Wdx69JPc1vp59voUzc66+Pcc0vZ699WbtYPxFgXA2AJWgBO1cEe5PI+fWU3HuEPpr2s02rorazk1RdV3HIUIUYnJyfPpzj9famukCnV0Gk2ZIsqssNFm3rhlYHylRq9fpbnFejXShyQ246Teqhck5tYZLeeTy6+s6ee9aWv+HU8et7Zsy8N4mRv36VSE5flq5Uj0wpLH3zKng3Z6q7TtdXYNRqO8V3DDmtmSXWzIJBPPly6eXUH03EdXWhH4/RKo5jwVA/urylFfVpu8DvqdBu37m7uvG5s7ssd5BOfUYyZ0rIvgjnWP3ZuHE9EowDXtY7ScOhr3Myb9gsIUBUBznyPP2Y7G6+ndqGXwhrFCbnTLIEGMcwDzJ6eRXM1rX6uq1zUbWLkN3iqm2pUQg7EA+IHzIlTr6ksDd+Ai5BREsCuFX8tCqtyJAHP5+8Z6LqGm/zYr11NppHZhql/vfunH3E8NSh6Mvyzz+05XR2ItCq+k1lu1hlTnI+R2sCD/lmGfi9Bx3leo/uPtLn/JYFb7SH0J8Mt9evKOqsYFzOXp29spbbqtK9J9UL1n9x+RmxcM7ZU3ckvXP7Fw2H94cpvoV4MedeTZ3MWsMEdeB8alfRh4lP+YSW8MMqQRNUtdwXSfYVviF0euiF8pxkmQTsMTtMasMTtlcEtClxirmMWxZ5VJOwDmDJk3gTGIErazDLF0MMhiUyupCTKyInhGJiGg6mHrMVUw6GaANrZiWnDtE1nM9JTaU5bnOncDpQU5xk4zJP1Wb056FX6bF6j6mi8XBVfE3dV9B+03+Efz6Sn09lefykBbI/Ms54z5/+MfWU/azir2ahi58yAPQA4AEa4FrApGfsf5w5f+rMqGlyXk2xdPtdRaWJxncx5Z6gqPhGPrFePcW7sMlRJcjDObCcr1IBOAMgY+sfttD0ZHiBbaBnOD6Y6znfHrzTce8RmU7R1ICkNnPTBPUY9/aLb6cqClbriv5BXccVMDAYnxOVwevPaC4xkeuMdOXnK6nj93eFjbdtY8wthU+3TC5+kX1rtYdxA59PUjmeZ8zjl9BIV6Js5IG3OMnPX0Ik1VdMsnHEoure0tjUjdYLWYbLK7qKiFHPBSweLI5YPWJ6fV2nG8tau1lXeSwQHHwhj4TnHOBt0pC4wOWM4z7/AO+ZOjcORUeE8j+ok/p8+fznJPfU7U66BdNrGQKQa22kju3GV8Q64HX/AH6w2o47qLFNZswp5FUGxMHljag5iL08Jsu8SIe7BKg5AG4dcFiP4RzXcKekEkMoxnKgNkdeeJqVNb8GNxvr3LCnitS0bPwtZZQFyQzFjyAbm+fI9OkVp4zctbJVTSgbOT3NZbDDBAYgt5Sto1uEwwPhPhJXmQ3M8+mPP7xygM58KMT4sbcYIx4ieXTBHTOIS1SB1rY/oeKXWKiLctGxQK1VTkuPCcsfhLbjz6Q349gSrnvXLAvYxXcFUN4QhHhIGRyOOXLrKO5tgHIA+E+pIYk+8k9ZfHhO5UwTjlaAfA2Tj5fQTU9du4LlP+De+yfag0Ha+Hps+FMDAPXcPfkf6E6LoOIUageDB5fDuJGPTaen0E4LoW7os7/Co8KsSG8Q3V7VHxjOR6YJyRNx7D8QJYYbaTgdfM9Rz6wLxzk2+1GzkrHpd5Oj6/guVIrOBj/lsBZUfY1sMD5jBmh8W7O6YsRYh0r+VlWWpJ/vVn4foZ0zRWZ5eQ8/I+p5yg7TohQ58mP2+cmwW3XGh+edTzk0nTWazh5+IXUH9QO6sg9Mj9P9dZt/D701Kd5R4HHxJ/tND0vEjRblTlTyas80ZT1Uj0nReBcHRHW2nIrtUMF/Zz5SzOlC2+/x+PsyXC3b0l0/OqA18Qz4XHOQ1HqOYme1GnCPkecS0t+RgwJScqkdbapyyFrRK0w97YMUsaUwie2AsitkPYYtYZRIhgbDA5hLDAxiMK5IUQdYhgJKmehSJCZmBMxiZNSJLDVtFxCKYwUxgcjkTa+z/HMDYxx6Zmpo0YQDy5RWWFa0w8duHtEe3PZg3MbdP8XVq/M+6evynPPxT1HBBBHlzBE6tp9cyjDjev8AEfIwXE+F0aseIKW8txKWfSwDn9QZLeOu++pVjzLs10NF4Z2o2jFi7l9iVdfdWH85bajien1KEeBnwB+ZWhPzDg5z9DE+LdhHTJrLAejry+liZX77Zrep4NfXzKEj9pcOv3XMD1Mk91tDOGKn0emO2aayot3fNAcleTJy9vr5YjOj46i+G2koM8zS3I+WTXZkevmJQLqXXluPykW1RPXrzyf+2Iv1Uus9B3p7WqNxHFdKeQsb27ytlwfcrkfWFUIT+U2ifcULZvapt2ACc55g8zg9CZptd6jBJJ9QRy++YwXqbOAV5ZHPIBx0ORzEZ6zpaegPQUvps6XqtY75rGioelMhVGpp2kAnG1c4A6nliO8JRKgrfhwh/wCmAH+Lk3NM8xy6+k5Oaqc9T5clIx78zgj7GM6fT1MPjRPdrGJ/dVJ014BeP8/GdO4igOR41IP/ADFao7gDkHxty69DzEptfTScNZfZkHIH4nT1hSOXMrkk4PlNT7jTL8Tmz5DaPuRnEHe2mDEgEjHoF8Q9AD0hOnrq1/YCxrfTf9F1rbNFsYK1KeIMDX3l1uR18ZUAg+mZXJxPBUacWMVBCm3G0AjHKsZz18zKrv6sHwnlzwGAHM+4J5R/ScXqRVxXll9z/wCP4ZgTS8tIZUaXZs2TgHZi3WMLLM2HJzmw1hVySQoCchknkPWdL4dwGnTkWO20KMKoe0Ko9yzZM5Gvb3UquykilR5IoU/MkcyfeVWp4zqLj+ZY7n3Zj/rFXa7J9PYOY8tdTtvFO2umoXCEMevLH8B1+85v2h7ZveTjkOeAOglPoOzmrvOVqYA/qf8ALX7vjP0m3cI/s3C4bUvkfsp4E+trjJH+FTOh8P2rXuzq/wA/3Pfsa32d0NuruAXoObueSovmWPlO0cK1a4XZyopQKHPLeR1IlMp09SCqtAyjn3VYIrJ9Xc+Kw+8HqFuuxvwiDoo5KB8oypdrVC1fF7kHxviPf2eHp0nqU2LzklRK+nMxe+0nrHTrSmexPTe3VdwVzZMUtaEteKWNHyhFMhYYvY0m7xd2jkLIO0ETMuYPMI5IWrhlEDVDgyRHpNGZ6eJmMxiZNaMySmQzMgxiYloYVoetoophq2mgj9VkaQg9R9pX1tGK3i2gky00xx8Lsv8ApDW6VbPjStz642v+8uDEKbI5VZEUh0sr9b2Nqs6Kwz6kOPueYnP+J8H09blWNilWZSVCup2nrjIM6vZr0qXfY4RR+onAz5Aep9pyztFxKq7WMyFq62+AsoKbipDOV6qGbn9TkRNV4ooxp76FfXwapz+XcSeuChU49fYe/vMv2dYD4gRnr5fPl5S67OaUsyhBlmRuS1mxWVOfMLgpjaefTl7y+Tg5YAOH8WQAK87uQwM+uf68oU48bXVdTry2n07HPjwhs43L/wBz0lxR2K1J5jYfXxry+fPlLRuCsuoWtQqtuVkLEKrFcHDZxtBIwD/OdP0yV1KTYrKSSWLIzLlskjfgqOZxkxdzM+Biuq7M49/wPqc9Fz/iX/eLa3sjbWMuyj3yCPuPcTrA1FbW7QunwT8SWh7AB0wAuAfXET7X8BNtSjTk8n3HepqXYATjLgeIuygbfKdrH5QPLI+zOSrwcYJa5F5ejnODz6CbN2U7EJqkLi7KhtpOG+LAJAGM9GEo+KqteUYkMGICY3HaepLA46+WPOdB/sd4und3UAkPuFoB812hGx8iF+hEXTmeyQxbrux/Q/2d6VPiFlh/wYH/ANj/ACmw6LgVVX/K06r7s2P4KBLJtSfUwL6j+swOVfn20E5lfn12YNLj9aV/4FGf3usUfTpnLFrD7nMK90UtuhyqF00F70D4VCxS+wnqZF7IB3jpkTVELWilrwtrRS0yiUT0wVrRZmhHMXsMekJZB2gHMm5gWMMwgxkAZkmRE4JIXqMODFKjDAyNM9SkG3TBMhmYJhpiaRMGSBg5kRiJqQZTCoYASamGhTQ2jRit4khhlM5o5D9dkbqtlbW0YraLaDTJ8ToZitirVZsSwbLc7QXUYsGP1Lg9fWaffwRHTRgZ/EalnZx0Co3NH+gDcptHF9etdL72Cl1ZEyerMCo/15+ka0arZeb1wUStdPpyOYNdQCNYD/eZTj2+cltbfEqx00tmq8d7K2pa3cWMbDXbczDFSvWvxqFXoRzyOYIYchgxjRaO40JqV1V+3kQzUhmGw43ciSoU56HoOkteKa8htYwPw6cadT6GzD2H54IEseyHPQUKehqIPyYt/IwOOmG6bk0jiq6prCV1qanPVlyMjqAdwHqeUtuF9sdfpPyrBXaDjCsxLDdzG0+LrkcsT3D9AnDdS3fKbKnrbumUdWAxg55BhyP8ZadhOGDL6uxfG7EU7v0p5uB6npn0B9ZlSnP3NVNPa+5njHGuICrvk7seHnWlOrLIPPLbQv8AHE1TXXcQ1aInfGxLceBGwpPkG9frmddF3vNE7SdmrRqDqNIN3ec3QEAq/mVGRkN19jn1g8V2aN5P4mraXR1aO8Ua0KxN1S2lfFspyGfDDqSdo5cwN3rLrh/ENP8AirG0qsDUyPQyjwuiHu7Uf0DhhgnzI9pZ8H7HBtLamqVO/tcur8maogeEbx5Z6gHHOa/quEiquq2uw121767EUkWJYpIJPqD1z0MyZfj+jXSOrJqlYZU5BAYeu1hkEjqOvnMPZOfdgtKGZLlV1Kd6l9jNkXM2NgUdeXJjnzAm7u82ZBquoR3i7tMO8C7xqkU6PM8A9k87xaxo6ZFUz1lkXsaedoCxo5IS2YdoB2mWaCZoxIEixgmkmMGZpxFpASRkAZjYaQjUYdTFK2h1aRyepQcGeBgw8zuhoTQQGSEEDJqY1E9IKJMGCBhAYxCWGUwymLAwqtOAGkaHRomrQyPMaCTNc4npkuXUW22hba7O7roIJYp+naPfr75m29n6TVp6UbkVRQR6E8yPuYNcZzgZ9cDP3h1eTrFp7H1l2tGnLpr76NVYudq2ubT6ZYjB/wBJuPZC/Ojo9k2/usR/KIang6sbCr2Vi3Heqh8L4Oc4PQyz0iLWiogwqgKB7CL9N76hvImuhal89QCPQgEQgtletsqqdXf3wy2VNjq1WwjYijw2b8YOeXnNcmKjZ++mO+iQtnu8mcDuQ730o+O8O3sL0Xc6gCyv/rIPIejjyPn09I/vmDbOU/Ax0V3BqlouZaW3UalBqKj5qykJbWw8mGVyPaW7WTVu0GkDW0hHNJuco1gbYgJ25Ln9OQCc+e3nKrS3WhbH/G+Kh9ldbEnvkBxleWHGcj1gftehuuS2jejbBNZFa7iVUkYJUEj0JHMfSYZ5QpJ3QR7Iu7zDPBO0YkLbPM8C7TDvBM0YkA2YdoJjMsYMmacYJkSZkyJmNhpEGaQ3STiCgNjZRWo0OrRKpodXkiZ6VIZBmQ0CGmQ0YmJaGA0kGgAZMGGmKqRhWhAYuphVMYmT1IZTCK0ADJgw0LaGVeEVoqDCI00HQ4rwyvElaEV5jR2x0PKjS9qantFeHALbVsIGxm6Y65EfV4o2gUrWhI7uqw2KoQBsk5w1nUqD5ROSb6cRsOOvIuQ8mHiitJB4XEEZDTPeRcPMb5nE0aNsizxYvPbpvEzZO3DDDAMD1BAI+xmBgAAAADoAAAPkPKDLyJabxMCl4Nngy8gXhaM2FLQTNBs8gXm6MJMYNjMM0gWmmGDImSmJzCSImQMmZBoDGpAyZDzk2g/OAx0y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667000"/>
            <a:ext cx="4457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0046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776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iRespondGraphMaster</vt:lpstr>
      <vt:lpstr>Flow</vt:lpstr>
      <vt:lpstr>Wonderful world of water</vt:lpstr>
      <vt:lpstr>Water in the world </vt:lpstr>
      <vt:lpstr>Properties of Water</vt:lpstr>
      <vt:lpstr>Properties of Water</vt:lpstr>
      <vt:lpstr>Water is a polar molecule</vt:lpstr>
      <vt:lpstr>Properties of Water</vt:lpstr>
      <vt:lpstr>Water is the “universal solvent”</vt:lpstr>
      <vt:lpstr>Water is the “universal solvent”</vt:lpstr>
      <vt:lpstr>Water is the “universal solvent”</vt:lpstr>
      <vt:lpstr>Properties of Water</vt:lpstr>
      <vt:lpstr>Water has a neutral pH</vt:lpstr>
      <vt:lpstr>Water has a neutral pH</vt:lpstr>
      <vt:lpstr>Properties of Water</vt:lpstr>
      <vt:lpstr>Water is both adhesive and cohesive</vt:lpstr>
      <vt:lpstr>Properties of Water</vt:lpstr>
      <vt:lpstr>Solid water is less dense</vt:lpstr>
      <vt:lpstr>pH</vt:lpstr>
      <vt:lpstr>Acids and Bases</vt:lpstr>
      <vt:lpstr>Acids and Bases</vt:lpstr>
      <vt:lpstr>Acids and Bases</vt:lpstr>
      <vt:lpstr>Macromolecules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Wonderful world of water</dc:title>
  <dc:creator>Meredith Koester</dc:creator>
  <cp:lastModifiedBy>Iesha Harrison</cp:lastModifiedBy>
  <cp:revision>8</cp:revision>
  <dcterms:created xsi:type="dcterms:W3CDTF">2014-08-21T17:34:10Z</dcterms:created>
  <dcterms:modified xsi:type="dcterms:W3CDTF">2016-09-08T01:39:11Z</dcterms:modified>
</cp:coreProperties>
</file>