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5FF-ADAC-46A6-BB3D-437D30D7DFF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2CD9-6D1E-4905-B654-5A6C0060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2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5FF-ADAC-46A6-BB3D-437D30D7DFF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2CD9-6D1E-4905-B654-5A6C0060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5FF-ADAC-46A6-BB3D-437D30D7DFF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2CD9-6D1E-4905-B654-5A6C0060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2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5FF-ADAC-46A6-BB3D-437D30D7DFF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2CD9-6D1E-4905-B654-5A6C0060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5FF-ADAC-46A6-BB3D-437D30D7DFF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2CD9-6D1E-4905-B654-5A6C0060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8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5FF-ADAC-46A6-BB3D-437D30D7DFF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2CD9-6D1E-4905-B654-5A6C0060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5FF-ADAC-46A6-BB3D-437D30D7DFF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2CD9-6D1E-4905-B654-5A6C0060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6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5FF-ADAC-46A6-BB3D-437D30D7DFF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2CD9-6D1E-4905-B654-5A6C0060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9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5FF-ADAC-46A6-BB3D-437D30D7DFF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2CD9-6D1E-4905-B654-5A6C0060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5FF-ADAC-46A6-BB3D-437D30D7DFF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2CD9-6D1E-4905-B654-5A6C0060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7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5FF-ADAC-46A6-BB3D-437D30D7DFF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2CD9-6D1E-4905-B654-5A6C0060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975FF-ADAC-46A6-BB3D-437D30D7DFF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12CD9-6D1E-4905-B654-5A6C0060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6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3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That brings us to speciation…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8320" y="1298448"/>
            <a:ext cx="8595360" cy="49377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/>
              <a:t>Speciation: </a:t>
            </a:r>
            <a:r>
              <a:rPr lang="en-US" sz="3200" i="1" dirty="0"/>
              <a:t>the creation of a new species as a result of evolution.</a:t>
            </a:r>
          </a:p>
          <a:p>
            <a:pPr lvl="1"/>
            <a:r>
              <a:rPr lang="en-US" sz="3200" dirty="0"/>
              <a:t>How do you know when you have a new species?</a:t>
            </a:r>
          </a:p>
          <a:p>
            <a:pPr lvl="2"/>
            <a:r>
              <a:rPr lang="en-US" sz="2800" dirty="0"/>
              <a:t>They can no longer reproduce in their natural settings!</a:t>
            </a:r>
          </a:p>
        </p:txBody>
      </p:sp>
    </p:spTree>
    <p:extLst>
      <p:ext uri="{BB962C8B-B14F-4D97-AF65-F5344CB8AC3E}">
        <p14:creationId xmlns:p14="http://schemas.microsoft.com/office/powerpoint/2010/main" val="4084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That brings us to speciation…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8320" y="1298448"/>
            <a:ext cx="8595360" cy="49377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u="sng" dirty="0"/>
              <a:t>Rate of Speciation Theories</a:t>
            </a:r>
          </a:p>
          <a:p>
            <a:pPr lvl="1"/>
            <a:r>
              <a:rPr lang="en-US" sz="3200" b="1" i="1" dirty="0"/>
              <a:t>Gradualism</a:t>
            </a:r>
          </a:p>
          <a:p>
            <a:pPr lvl="2"/>
            <a:r>
              <a:rPr lang="en-US" sz="2800" dirty="0"/>
              <a:t>Evolution occurs slowly and gradually, with very small changes accumulating over a long period of time until a new species develops.</a:t>
            </a:r>
          </a:p>
          <a:p>
            <a:pPr lvl="1"/>
            <a:r>
              <a:rPr lang="en-US" sz="3200" b="1" i="1" dirty="0"/>
              <a:t>Punctuated Equilibrium</a:t>
            </a:r>
          </a:p>
          <a:p>
            <a:pPr lvl="2"/>
            <a:r>
              <a:rPr lang="en-US" sz="2800" dirty="0"/>
              <a:t>Evolution occurs in short, rapid bursts of change followed by long period of no change.</a:t>
            </a:r>
          </a:p>
        </p:txBody>
      </p:sp>
    </p:spTree>
    <p:extLst>
      <p:ext uri="{BB962C8B-B14F-4D97-AF65-F5344CB8AC3E}">
        <p14:creationId xmlns:p14="http://schemas.microsoft.com/office/powerpoint/2010/main" val="14258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228601"/>
            <a:ext cx="859155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 you get it?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76400" y="1219200"/>
            <a:ext cx="8595360" cy="493776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A. Gradualism		B. Punctuated Equilibrium</a:t>
            </a:r>
            <a:endParaRPr lang="en-US" b="1" dirty="0"/>
          </a:p>
        </p:txBody>
      </p:sp>
      <p:pic>
        <p:nvPicPr>
          <p:cNvPr id="22530" name="Picture 2" descr="http://qph.is.quoracdn.net/main-qimg-bcdab5240d134e7abfe225b1a3f7cb1b?convert_to_webp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9" b="25454"/>
          <a:stretch/>
        </p:blipFill>
        <p:spPr bwMode="auto">
          <a:xfrm>
            <a:off x="4419601" y="1828800"/>
            <a:ext cx="3331029" cy="48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3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228601"/>
            <a:ext cx="859155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 you get it?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76400" y="1219200"/>
            <a:ext cx="8595360" cy="493776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A. Gradualism		B. Punctuated Equilibrium</a:t>
            </a:r>
            <a:endParaRPr lang="en-US" b="1" dirty="0"/>
          </a:p>
        </p:txBody>
      </p:sp>
      <p:pic>
        <p:nvPicPr>
          <p:cNvPr id="23554" name="Picture 2" descr="http://qph.is.quoracdn.net/main-qimg-bcdab5240d134e7abfe225b1a3f7cb1b?convert_to_webp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1" b="25195"/>
          <a:stretch/>
        </p:blipFill>
        <p:spPr bwMode="auto">
          <a:xfrm>
            <a:off x="4343400" y="1850572"/>
            <a:ext cx="2743200" cy="484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8991600" cy="1066801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7030A0"/>
                </a:solidFill>
              </a:rPr>
              <a:t>Let’s Switch Gears…Patterns of Evolution</a:t>
            </a:r>
            <a:endParaRPr lang="en-US" sz="3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45920" y="975905"/>
            <a:ext cx="7574280" cy="49377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i="1" dirty="0"/>
              <a:t>Divergent Evolution</a:t>
            </a:r>
          </a:p>
          <a:p>
            <a:pPr lvl="1"/>
            <a:r>
              <a:rPr lang="en-US" sz="2800" dirty="0"/>
              <a:t>Related species becoming more and more different due to living in different types of environments</a:t>
            </a:r>
          </a:p>
          <a:p>
            <a:pPr lvl="1"/>
            <a:endParaRPr lang="en-US" sz="2800" dirty="0"/>
          </a:p>
          <a:p>
            <a:r>
              <a:rPr lang="en-US" b="1" i="1" dirty="0"/>
              <a:t>Convergent </a:t>
            </a:r>
            <a:r>
              <a:rPr lang="en-US" b="1" i="1" dirty="0"/>
              <a:t>Evolution</a:t>
            </a:r>
          </a:p>
          <a:p>
            <a:pPr lvl="1"/>
            <a:r>
              <a:rPr lang="en-US" sz="2800" dirty="0"/>
              <a:t>Unrelated species becoming similar due to living in similar types of environments</a:t>
            </a:r>
            <a:endParaRPr lang="en-US" sz="2800" dirty="0"/>
          </a:p>
          <a:p>
            <a:pPr lvl="1"/>
            <a:endParaRPr lang="en-US" sz="2800" dirty="0"/>
          </a:p>
          <a:p>
            <a:r>
              <a:rPr lang="en-US" b="1" i="1" dirty="0"/>
              <a:t>Coevolution</a:t>
            </a:r>
          </a:p>
          <a:p>
            <a:pPr lvl="1"/>
            <a:r>
              <a:rPr lang="en-US" sz="2800" dirty="0"/>
              <a:t>The simultaneous evolution of two species due to their close interaction/relationship</a:t>
            </a:r>
            <a:endParaRPr lang="en-US" sz="2800" dirty="0"/>
          </a:p>
        </p:txBody>
      </p:sp>
      <p:pic>
        <p:nvPicPr>
          <p:cNvPr id="19458" name="Picture 2" descr="http://img.sparknotes.com/figures/C/c20dba9bb5ab0b84facbb597018d1d19/typ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t="25934" r="62177"/>
          <a:stretch/>
        </p:blipFill>
        <p:spPr bwMode="auto">
          <a:xfrm>
            <a:off x="9220201" y="979714"/>
            <a:ext cx="1099457" cy="18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img.sparknotes.com/figures/C/c20dba9bb5ab0b84facbb597018d1d19/typ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5" t="23736" r="28708"/>
          <a:stretch/>
        </p:blipFill>
        <p:spPr bwMode="auto">
          <a:xfrm>
            <a:off x="9141505" y="2971800"/>
            <a:ext cx="1273628" cy="18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img.sparknotes.com/figures/C/c20dba9bb5ab0b84facbb597018d1d19/typ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7" t="28571"/>
          <a:stretch/>
        </p:blipFill>
        <p:spPr bwMode="auto">
          <a:xfrm>
            <a:off x="9220201" y="5029200"/>
            <a:ext cx="1116239" cy="17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solidFill>
                  <a:srgbClr val="7030A0"/>
                </a:solidFill>
              </a:rPr>
              <a:t>Let’s Review!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8320" y="1298448"/>
            <a:ext cx="8717280" cy="517855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4400" b="1" i="1" dirty="0"/>
              <a:t>Directional Selection</a:t>
            </a:r>
          </a:p>
          <a:p>
            <a:pPr lvl="1"/>
            <a:r>
              <a:rPr lang="en-US" sz="4400" dirty="0"/>
              <a:t>Selection towards a </a:t>
            </a:r>
            <a:r>
              <a:rPr lang="en-US" sz="4400" u="sng" dirty="0"/>
              <a:t>single direction</a:t>
            </a:r>
          </a:p>
          <a:p>
            <a:r>
              <a:rPr lang="en-US" sz="4400" b="1" i="1" dirty="0"/>
              <a:t>Disruptive Selection</a:t>
            </a:r>
          </a:p>
          <a:p>
            <a:pPr lvl="1"/>
            <a:r>
              <a:rPr lang="en-US" sz="4400" dirty="0"/>
              <a:t>Selection </a:t>
            </a:r>
            <a:r>
              <a:rPr lang="en-US" sz="4400" u="sng" dirty="0"/>
              <a:t>against the mean </a:t>
            </a:r>
            <a:r>
              <a:rPr lang="en-US" sz="4400" dirty="0"/>
              <a:t>(middle)</a:t>
            </a:r>
          </a:p>
          <a:p>
            <a:pPr lvl="1"/>
            <a:r>
              <a:rPr lang="en-US" sz="4400" dirty="0"/>
              <a:t>Selection towards extremes</a:t>
            </a:r>
          </a:p>
          <a:p>
            <a:r>
              <a:rPr lang="en-US" sz="4400" b="1" i="1" dirty="0"/>
              <a:t>Stabilizing Selection</a:t>
            </a:r>
          </a:p>
          <a:p>
            <a:pPr lvl="1"/>
            <a:r>
              <a:rPr lang="en-US" sz="4400" dirty="0"/>
              <a:t>Selection </a:t>
            </a:r>
            <a:r>
              <a:rPr lang="en-US" sz="4400" u="sng" dirty="0"/>
              <a:t>towards the mean </a:t>
            </a:r>
            <a:r>
              <a:rPr lang="en-US" sz="4400" dirty="0"/>
              <a:t>(middle)</a:t>
            </a:r>
          </a:p>
          <a:p>
            <a:pPr lvl="1"/>
            <a:r>
              <a:rPr lang="en-US" sz="4400" dirty="0"/>
              <a:t>Selection against extreme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Do you get it?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52600" y="1920240"/>
            <a:ext cx="859536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dirty="0"/>
              <a:t>Directional Selection</a:t>
            </a:r>
          </a:p>
          <a:p>
            <a:endParaRPr lang="en-US" sz="4400" dirty="0"/>
          </a:p>
          <a:p>
            <a:r>
              <a:rPr lang="en-US" sz="4400" dirty="0"/>
              <a:t>Disruptive Selection</a:t>
            </a:r>
          </a:p>
          <a:p>
            <a:endParaRPr lang="en-US" sz="4400" dirty="0"/>
          </a:p>
          <a:p>
            <a:r>
              <a:rPr lang="en-US" sz="4400" dirty="0"/>
              <a:t>Stabilizing Selection</a:t>
            </a:r>
            <a:endParaRPr lang="en-US" sz="4400" dirty="0"/>
          </a:p>
        </p:txBody>
      </p:sp>
      <p:pic>
        <p:nvPicPr>
          <p:cNvPr id="1026" name="Picture 2" descr="http://img.sparknotes.com/figures/A/a3aa6bb95c7d70781cc0089d17f9160f/sta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26" y="381001"/>
            <a:ext cx="3096545" cy="204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sparknotes.com/figures/A/a3aa6bb95c7d70781cc0089d17f9160f/disrup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21" y="4572000"/>
            <a:ext cx="3387725" cy="207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sparknotes.com/figures/A/a3aa6bb95c7d70781cc0089d17f9160f/direc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77" y="2636757"/>
            <a:ext cx="3556011" cy="17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381000"/>
            <a:ext cx="8591550" cy="106680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Evolution Scenarios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 t="14725" r="43419" b="12967"/>
          <a:stretch/>
        </p:blipFill>
        <p:spPr bwMode="auto">
          <a:xfrm>
            <a:off x="1828800" y="1320854"/>
            <a:ext cx="486591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787885"/>
            <a:ext cx="8918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A. Directional Selection   B. Disruptive Selection   C. Stabilizing Selection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9" t="54205" r="5304" b="12967"/>
          <a:stretch/>
        </p:blipFill>
        <p:spPr bwMode="auto">
          <a:xfrm>
            <a:off x="5867400" y="1676400"/>
            <a:ext cx="4401266" cy="26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7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Evolution Scenarios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8320" y="1298448"/>
            <a:ext cx="8595360" cy="4937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11060" r="5645" b="17050"/>
          <a:stretch/>
        </p:blipFill>
        <p:spPr bwMode="auto">
          <a:xfrm>
            <a:off x="1828801" y="1219200"/>
            <a:ext cx="865749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8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545" y="-228600"/>
            <a:ext cx="8591550" cy="106680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Evolution Scenarios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15054" r="43425" b="10053"/>
          <a:stretch/>
        </p:blipFill>
        <p:spPr bwMode="auto">
          <a:xfrm>
            <a:off x="1564642" y="1295400"/>
            <a:ext cx="491235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787885"/>
            <a:ext cx="8918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A. Directional Selection   B. Disruptive Selection   C. Stabilizing Selection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2" t="50612" r="5060" b="10053"/>
          <a:stretch/>
        </p:blipFill>
        <p:spPr bwMode="auto">
          <a:xfrm>
            <a:off x="6086942" y="1447800"/>
            <a:ext cx="4195826" cy="327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9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Evolution Scenarios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8320" y="1298448"/>
            <a:ext cx="8595360" cy="4937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7" t="10921" r="5286" b="12381"/>
          <a:stretch/>
        </p:blipFill>
        <p:spPr bwMode="auto">
          <a:xfrm>
            <a:off x="1676400" y="12192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7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882" y="-228600"/>
            <a:ext cx="8591550" cy="106680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Evolution Scenarios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4599" r="42122" b="14494"/>
          <a:stretch/>
        </p:blipFill>
        <p:spPr bwMode="auto">
          <a:xfrm>
            <a:off x="1676400" y="1447800"/>
            <a:ext cx="4953000" cy="468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787885"/>
            <a:ext cx="8918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A. Directional Selection   B. Disruptive Selection   C. Stabilizing Selection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8" t="38819" r="4744" b="14494"/>
          <a:stretch/>
        </p:blipFill>
        <p:spPr bwMode="auto">
          <a:xfrm>
            <a:off x="6556741" y="1447801"/>
            <a:ext cx="4103914" cy="41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8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Evolution Scenarios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8320" y="1298448"/>
            <a:ext cx="8595360" cy="4937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0" t="10226" r="6109" b="13985"/>
          <a:stretch/>
        </p:blipFill>
        <p:spPr bwMode="auto">
          <a:xfrm>
            <a:off x="1752601" y="1447800"/>
            <a:ext cx="883103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8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Let’s Review!</vt:lpstr>
      <vt:lpstr>Do you get it?</vt:lpstr>
      <vt:lpstr>Evolution Scenarios</vt:lpstr>
      <vt:lpstr>Evolution Scenarios</vt:lpstr>
      <vt:lpstr>Evolution Scenarios</vt:lpstr>
      <vt:lpstr>Evolution Scenarios</vt:lpstr>
      <vt:lpstr>Evolution Scenarios</vt:lpstr>
      <vt:lpstr>Evolution Scenarios</vt:lpstr>
      <vt:lpstr>That brings us to speciation…</vt:lpstr>
      <vt:lpstr>That brings us to speciation…</vt:lpstr>
      <vt:lpstr>Do you get it?</vt:lpstr>
      <vt:lpstr>Do you get it?</vt:lpstr>
      <vt:lpstr>Let’s Switch Gears…Patterns of Evolution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Iesha Harrison</dc:creator>
  <cp:lastModifiedBy>Iesha Harrison</cp:lastModifiedBy>
  <cp:revision>1</cp:revision>
  <dcterms:created xsi:type="dcterms:W3CDTF">2016-11-07T20:19:47Z</dcterms:created>
  <dcterms:modified xsi:type="dcterms:W3CDTF">2016-11-07T20:20:31Z</dcterms:modified>
</cp:coreProperties>
</file>