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63" r:id="rId5"/>
    <p:sldId id="257" r:id="rId6"/>
    <p:sldId id="265" r:id="rId7"/>
    <p:sldId id="264" r:id="rId8"/>
    <p:sldId id="259" r:id="rId9"/>
    <p:sldId id="260" r:id="rId10"/>
    <p:sldId id="266" r:id="rId11"/>
    <p:sldId id="267" r:id="rId12"/>
    <p:sldId id="261" r:id="rId13"/>
    <p:sldId id="268" r:id="rId14"/>
    <p:sldId id="269" r:id="rId15"/>
    <p:sldId id="270" r:id="rId16"/>
    <p:sldId id="271" r:id="rId17"/>
    <p:sldId id="258" r:id="rId18"/>
    <p:sldId id="272" r:id="rId19"/>
    <p:sldId id="273" r:id="rId20"/>
    <p:sldId id="274" r:id="rId21"/>
    <p:sldId id="262" r:id="rId22"/>
    <p:sldId id="275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0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2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02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45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81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09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27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68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37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24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1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45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29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812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0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2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6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3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2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1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21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621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74C0E99-03B5-4170-8C46-5C61C83F294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814F399-1998-48F9-8EFE-47112576543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s://dr282zn36sxxg.cloudfront.net/datastreams/f-d%3A8ecf723b6d7a84632d884e353e3b327298974c72bde96449cf227304%2BIMAGE%2BIMAGE.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s://dr282zn36sxxg.cloudfront.net/datastreams/f-d%3A8ecf723b6d7a84632d884e353e3b327298974c72bde96449cf227304%2BIMAGE%2BIMAGE.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s://dr282zn36sxxg.cloudfront.net/datastreams/f-d%3A8ecf723b6d7a84632d884e353e3b327298974c72bde96449cf227304%2BIMAGE%2BIMAGE.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s://dr282zn36sxxg.cloudfront.net/datastreams/f-d%3A8ecf723b6d7a84632d884e353e3b327298974c72bde96449cf227304%2BIMAGE%2BIMAGE.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s://dr282zn36sxxg.cloudfront.net/datastreams/f-d%3A8ecf723b6d7a84632d884e353e3b327298974c72bde96449cf227304%2BIMAGE%2BIMAGE.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https://dr282zn36sxxg.cloudfront.net/datastreams/f-d%3A8ecf723b6d7a84632d884e353e3b327298974c72bde96449cf227304%2BIMAGE%2BIMAGE.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s://dr282zn36sxxg.cloudfront.net/datastreams/f-d%3A8ecf723b6d7a84632d884e353e3b327298974c72bde96449cf227304%2BIMAGE%2BIMAGE.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s://dr282zn36sxxg.cloudfront.net/datastreams/f-d%3A8ecf723b6d7a84632d884e353e3b327298974c72bde96449cf227304%2BIMAGE%2BIMAGE.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7239000" cy="1524000"/>
          </a:xfrm>
        </p:spPr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200400"/>
            <a:ext cx="6629400" cy="1825625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The building of a protein!</a:t>
            </a:r>
            <a:endParaRPr lang="en-US" sz="4000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8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4957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Purpose of </a:t>
            </a:r>
            <a:r>
              <a:rPr lang="en-US" sz="3600" b="1" i="1" dirty="0" smtClean="0">
                <a:solidFill>
                  <a:srgbClr val="FFC000"/>
                </a:solidFill>
              </a:rPr>
              <a:t>Translation</a:t>
            </a:r>
          </a:p>
          <a:p>
            <a:pPr lvl="1"/>
            <a:r>
              <a:rPr lang="en-US" sz="2800" dirty="0" smtClean="0"/>
              <a:t>mRNA </a:t>
            </a:r>
            <a:r>
              <a:rPr lang="en-US" sz="2800" dirty="0" smtClean="0">
                <a:sym typeface="Wingdings" panose="05000000000000000000" pitchFamily="2" charset="2"/>
              </a:rPr>
              <a:t> Protein</a:t>
            </a:r>
          </a:p>
          <a:p>
            <a:r>
              <a:rPr lang="en-US" sz="3600" dirty="0" smtClean="0"/>
              <a:t>The mRNA message is “read” by the ribosome three nitrogen bases at a time</a:t>
            </a:r>
          </a:p>
          <a:p>
            <a:pPr lvl="1"/>
            <a:r>
              <a:rPr lang="en-US" sz="2800" dirty="0" smtClean="0"/>
              <a:t>One </a:t>
            </a:r>
            <a:r>
              <a:rPr lang="en-US" sz="2800" b="1" dirty="0" smtClean="0">
                <a:solidFill>
                  <a:srgbClr val="FFC000"/>
                </a:solidFill>
              </a:rPr>
              <a:t>codon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= </a:t>
            </a:r>
            <a:r>
              <a:rPr lang="en-US" sz="2800" i="1" dirty="0" smtClean="0"/>
              <a:t>Three nitrogen bases</a:t>
            </a:r>
          </a:p>
          <a:p>
            <a:r>
              <a:rPr lang="en-US" sz="3600" dirty="0" smtClean="0"/>
              <a:t>Each codon signals for a </a:t>
            </a:r>
            <a:r>
              <a:rPr lang="en-US" sz="3600" u="sng" dirty="0" smtClean="0"/>
              <a:t>specific amino acid</a:t>
            </a:r>
            <a:r>
              <a:rPr lang="en-US" sz="3600" dirty="0" smtClean="0"/>
              <a:t>!</a:t>
            </a:r>
          </a:p>
          <a:p>
            <a:pPr marL="68580" indent="0">
              <a:buNone/>
            </a:pPr>
            <a:endParaRPr lang="en-US" dirty="0" smtClean="0"/>
          </a:p>
          <a:p>
            <a:pPr marL="46863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9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Fill in the box on your diagram…</a:t>
            </a:r>
          </a:p>
          <a:p>
            <a:endParaRPr lang="en-US" sz="3200" dirty="0"/>
          </a:p>
          <a:p>
            <a:pPr lvl="1"/>
            <a:r>
              <a:rPr lang="en-US" sz="2800" dirty="0" smtClean="0"/>
              <a:t>3 mRNA bases make up a </a:t>
            </a:r>
            <a:r>
              <a:rPr lang="en-US" sz="2800" b="1" i="1" dirty="0" smtClean="0">
                <a:solidFill>
                  <a:srgbClr val="FFC000"/>
                </a:solidFill>
              </a:rPr>
              <a:t>codon</a:t>
            </a:r>
          </a:p>
          <a:p>
            <a:endParaRPr lang="en-US" sz="3200" dirty="0"/>
          </a:p>
          <a:p>
            <a:pPr lvl="1"/>
            <a:r>
              <a:rPr lang="en-US" sz="2800" dirty="0" smtClean="0"/>
              <a:t>Each codon signals for a specific </a:t>
            </a:r>
            <a:r>
              <a:rPr lang="en-US" sz="2800" b="1" i="1" dirty="0" smtClean="0">
                <a:solidFill>
                  <a:srgbClr val="FFC000"/>
                </a:solidFill>
              </a:rPr>
              <a:t>amino acid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866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s://dr282zn36sxxg.cloudfront.net/datastreams/f-d%3A8ecf723b6d7a84632d884e353e3b327298974c72bde96449cf227304%2BIMAGE%2BIMAGE.1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702" y="-171450"/>
            <a:ext cx="6695440" cy="69151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443287" y="1920240"/>
            <a:ext cx="1509713" cy="6705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Molecule created: </a:t>
            </a:r>
          </a:p>
          <a:p>
            <a:r>
              <a:rPr lang="en-US" sz="1400" b="1" dirty="0" smtClean="0">
                <a:solidFill>
                  <a:srgbClr val="FFC000"/>
                </a:solidFill>
                <a:latin typeface="Segoe UI Light" panose="020B0502040204020203" pitchFamily="34" charset="0"/>
                <a:ea typeface="Times New Roman"/>
              </a:rPr>
              <a:t>Messenger RNA (mRNA)</a:t>
            </a:r>
            <a:r>
              <a:rPr lang="en-US" sz="1400" b="1" i="1" u="sng" dirty="0" smtClean="0">
                <a:effectLst/>
                <a:latin typeface="Times New Roman"/>
                <a:ea typeface="Times New Roman"/>
              </a:rPr>
              <a:t>created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: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438150" y="6195060"/>
            <a:ext cx="3600450" cy="400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P</a:t>
            </a:r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Process taking place: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29412" y="3467100"/>
            <a:ext cx="1472565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Molecule seen </a:t>
            </a:r>
            <a:r>
              <a:rPr lang="en-US" sz="1200" b="1" i="1" u="sng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here:</a:t>
            </a:r>
            <a:r>
              <a:rPr lang="en-US" sz="1200" b="1" i="1" u="sng" dirty="0" err="1" smtClean="0">
                <a:latin typeface="Times New Roman"/>
                <a:ea typeface="Times New Roman"/>
              </a:rPr>
              <a:t>e</a:t>
            </a:r>
            <a:r>
              <a:rPr lang="en-US" sz="1200" b="1" i="1" u="sng" dirty="0" smtClean="0">
                <a:latin typeface="Times New Roman"/>
                <a:ea typeface="Times New Roman"/>
              </a:rPr>
              <a:t>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727257" y="3152775"/>
            <a:ext cx="1221105" cy="87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This chain represents the growing…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growing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…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31136" y="4132489"/>
            <a:ext cx="1424940" cy="17543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3 mRNA bases make up a…</a:t>
            </a:r>
            <a:endParaRPr lang="en-US" sz="1200" b="1" i="1" u="sng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r>
              <a:rPr lang="en-US" sz="1600" b="1" dirty="0" smtClean="0">
                <a:solidFill>
                  <a:srgbClr val="CC66FF"/>
                </a:solidFill>
                <a:latin typeface="Times New Roman"/>
                <a:ea typeface="Times New Roman"/>
              </a:rPr>
              <a:t>CODON</a:t>
            </a:r>
          </a:p>
          <a:p>
            <a:endParaRPr lang="en-US" sz="1200" b="1" i="1" u="sng" dirty="0" smtClean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r>
              <a:rPr lang="en-US" sz="1200" b="1" i="1" u="sng" dirty="0">
                <a:solidFill>
                  <a:schemeClr val="bg1"/>
                </a:solidFill>
                <a:latin typeface="Times New Roman"/>
                <a:ea typeface="Times New Roman"/>
              </a:rPr>
              <a:t>a</a:t>
            </a:r>
            <a:r>
              <a:rPr lang="en-US" sz="1200" b="1" i="1" u="sng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nd signal for a specific…</a:t>
            </a:r>
          </a:p>
          <a:p>
            <a:r>
              <a:rPr lang="en-US" sz="1200" b="1" i="1" u="sng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1600" b="1" dirty="0" smtClean="0">
                <a:solidFill>
                  <a:srgbClr val="CC66FF"/>
                </a:solidFill>
                <a:effectLst/>
                <a:latin typeface="Times New Roman"/>
                <a:ea typeface="Times New Roman"/>
              </a:rPr>
              <a:t>Amino Acid</a:t>
            </a:r>
          </a:p>
          <a:p>
            <a:endParaRPr lang="en-US" sz="1600" b="1" dirty="0">
              <a:solidFill>
                <a:srgbClr val="CC66FF"/>
              </a:solidFill>
              <a:latin typeface="Times New Roman"/>
              <a:ea typeface="Times New Roman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257800" y="6195060"/>
            <a:ext cx="2527935" cy="4440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Organelle: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727257" y="217714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DNA</a:t>
            </a:r>
            <a:endParaRPr lang="en-US" sz="20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978434" y="195942"/>
            <a:ext cx="2019708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600" b="1" i="1" dirty="0" smtClean="0">
                <a:solidFill>
                  <a:srgbClr val="00B0F0"/>
                </a:solidFill>
                <a:latin typeface="Times New Roman"/>
                <a:ea typeface="Times New Roman"/>
              </a:rPr>
              <a:t>Nuclear Membrane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678430" y="4238625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>
                <a:effectLst/>
                <a:latin typeface="Times New Roman"/>
                <a:ea typeface="Times New Roman"/>
              </a:rPr>
              <a:t>Process taking place: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793230" y="2590800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>
                <a:effectLst/>
                <a:latin typeface="Times New Roman"/>
                <a:ea typeface="Times New Roman"/>
              </a:rPr>
              <a:t>Process taking place: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096000" y="4405312"/>
            <a:ext cx="826770" cy="395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>
                <a:effectLst/>
                <a:latin typeface="Times New Roman"/>
                <a:ea typeface="Times New Roman"/>
              </a:rPr>
              <a:t>Process taking place: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038600" y="762000"/>
            <a:ext cx="3657600" cy="257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Process taking place: </a:t>
            </a:r>
            <a:r>
              <a:rPr lang="en-US" sz="1400" b="1" dirty="0" smtClean="0">
                <a:solidFill>
                  <a:srgbClr val="92D050"/>
                </a:solidFill>
                <a:latin typeface="Segoe Print" panose="02000600000000000000" pitchFamily="2" charset="0"/>
                <a:ea typeface="Times New Roman"/>
              </a:rPr>
              <a:t>TRANSCRIPTION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404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Label a </a:t>
            </a:r>
            <a:r>
              <a:rPr lang="en-US" sz="3600" b="1" i="1" dirty="0" smtClean="0">
                <a:solidFill>
                  <a:srgbClr val="FFC000"/>
                </a:solidFill>
              </a:rPr>
              <a:t>codon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smtClean="0"/>
              <a:t>on the mRNA strand</a:t>
            </a:r>
          </a:p>
          <a:p>
            <a:endParaRPr lang="en-US" sz="3600" dirty="0"/>
          </a:p>
          <a:p>
            <a:r>
              <a:rPr lang="en-US" sz="3600" dirty="0" smtClean="0"/>
              <a:t>Label an </a:t>
            </a:r>
            <a:r>
              <a:rPr lang="en-US" sz="3600" b="1" i="1" dirty="0" smtClean="0">
                <a:solidFill>
                  <a:srgbClr val="FFC000"/>
                </a:solidFill>
              </a:rPr>
              <a:t>amino acid </a:t>
            </a:r>
            <a:r>
              <a:rPr lang="en-US" sz="3600" dirty="0" smtClean="0"/>
              <a:t>being brought to the ribosome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37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s://dr282zn36sxxg.cloudfront.net/datastreams/f-d%3A8ecf723b6d7a84632d884e353e3b327298974c72bde96449cf227304%2BIMAGE%2BIMAGE.1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702" y="-171450"/>
            <a:ext cx="6695440" cy="69151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443287" y="1920240"/>
            <a:ext cx="1509713" cy="6705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Molecule created: </a:t>
            </a:r>
          </a:p>
          <a:p>
            <a:r>
              <a:rPr lang="en-US" sz="1400" b="1" dirty="0" smtClean="0">
                <a:solidFill>
                  <a:srgbClr val="FFC000"/>
                </a:solidFill>
                <a:latin typeface="Segoe UI Light" panose="020B0502040204020203" pitchFamily="34" charset="0"/>
                <a:ea typeface="Times New Roman"/>
              </a:rPr>
              <a:t>Messenger RNA (mRNA)</a:t>
            </a:r>
            <a:r>
              <a:rPr lang="en-US" sz="1400" b="1" i="1" u="sng" dirty="0" smtClean="0">
                <a:effectLst/>
                <a:latin typeface="Times New Roman"/>
                <a:ea typeface="Times New Roman"/>
              </a:rPr>
              <a:t>created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: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438150" y="6195060"/>
            <a:ext cx="3600450" cy="400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P</a:t>
            </a:r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Process taking place: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29412" y="3467100"/>
            <a:ext cx="1472565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Molecule seen </a:t>
            </a:r>
            <a:r>
              <a:rPr lang="en-US" sz="1200" b="1" i="1" u="sng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here:</a:t>
            </a:r>
            <a:r>
              <a:rPr lang="en-US" sz="1200" b="1" i="1" u="sng" dirty="0" err="1" smtClean="0">
                <a:latin typeface="Times New Roman"/>
                <a:ea typeface="Times New Roman"/>
              </a:rPr>
              <a:t>e</a:t>
            </a:r>
            <a:r>
              <a:rPr lang="en-US" sz="1200" b="1" i="1" u="sng" dirty="0" smtClean="0">
                <a:latin typeface="Times New Roman"/>
                <a:ea typeface="Times New Roman"/>
              </a:rPr>
              <a:t>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727257" y="3152775"/>
            <a:ext cx="1221105" cy="87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This chain represents the growing…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growing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…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31136" y="4132489"/>
            <a:ext cx="1424940" cy="17543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3 mRNA bases make up a…</a:t>
            </a:r>
            <a:endParaRPr lang="en-US" sz="1200" b="1" i="1" u="sng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r>
              <a:rPr lang="en-US" sz="1600" b="1" dirty="0" smtClean="0">
                <a:solidFill>
                  <a:srgbClr val="CC66FF"/>
                </a:solidFill>
                <a:latin typeface="Times New Roman"/>
                <a:ea typeface="Times New Roman"/>
              </a:rPr>
              <a:t>CODON</a:t>
            </a:r>
          </a:p>
          <a:p>
            <a:endParaRPr lang="en-US" sz="1200" b="1" i="1" u="sng" dirty="0" smtClean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r>
              <a:rPr lang="en-US" sz="1200" b="1" i="1" u="sng" dirty="0">
                <a:solidFill>
                  <a:schemeClr val="bg1"/>
                </a:solidFill>
                <a:latin typeface="Times New Roman"/>
                <a:ea typeface="Times New Roman"/>
              </a:rPr>
              <a:t>a</a:t>
            </a:r>
            <a:r>
              <a:rPr lang="en-US" sz="1200" b="1" i="1" u="sng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nd signal for a specific…</a:t>
            </a:r>
          </a:p>
          <a:p>
            <a:r>
              <a:rPr lang="en-US" sz="1200" b="1" i="1" u="sng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1600" b="1" dirty="0" smtClean="0">
                <a:solidFill>
                  <a:srgbClr val="CC66FF"/>
                </a:solidFill>
                <a:effectLst/>
                <a:latin typeface="Times New Roman"/>
                <a:ea typeface="Times New Roman"/>
              </a:rPr>
              <a:t>Amino Acid</a:t>
            </a:r>
          </a:p>
          <a:p>
            <a:endParaRPr lang="en-US" sz="1600" b="1" dirty="0">
              <a:solidFill>
                <a:srgbClr val="CC66FF"/>
              </a:solidFill>
              <a:latin typeface="Times New Roman"/>
              <a:ea typeface="Times New Roman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257800" y="6195060"/>
            <a:ext cx="2527935" cy="4440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Organelle: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727257" y="217714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DNA</a:t>
            </a:r>
            <a:endParaRPr lang="en-US" sz="20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978434" y="195942"/>
            <a:ext cx="2019708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600" b="1" i="1" dirty="0" smtClean="0">
                <a:solidFill>
                  <a:srgbClr val="00B0F0"/>
                </a:solidFill>
                <a:latin typeface="Times New Roman"/>
                <a:ea typeface="Times New Roman"/>
              </a:rPr>
              <a:t>Nuclear Membrane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678430" y="4238625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>
                <a:effectLst/>
                <a:latin typeface="Times New Roman"/>
                <a:ea typeface="Times New Roman"/>
              </a:rPr>
              <a:t>Process taking place: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714171" y="2424112"/>
            <a:ext cx="1283971" cy="547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B0F0"/>
                </a:solidFill>
                <a:latin typeface="Segoe Print" panose="02000600000000000000" pitchFamily="2" charset="0"/>
                <a:ea typeface="Times New Roman"/>
              </a:rPr>
              <a:t>Amino </a:t>
            </a:r>
            <a:r>
              <a:rPr lang="en-US" sz="1600" b="1" dirty="0" err="1" smtClean="0">
                <a:solidFill>
                  <a:srgbClr val="00B0F0"/>
                </a:solidFill>
                <a:latin typeface="Segoe Print" panose="02000600000000000000" pitchFamily="2" charset="0"/>
                <a:ea typeface="Times New Roman"/>
              </a:rPr>
              <a:t>acid</a:t>
            </a:r>
            <a:r>
              <a:rPr lang="en-US" sz="1600" b="1" dirty="0" err="1" smtClean="0">
                <a:effectLst/>
                <a:latin typeface="Segoe Print" panose="02000600000000000000" pitchFamily="2" charset="0"/>
                <a:ea typeface="Times New Roman"/>
              </a:rPr>
              <a:t>king</a:t>
            </a:r>
            <a:r>
              <a:rPr lang="en-US" sz="1600" b="1" dirty="0" smtClean="0">
                <a:effectLst/>
                <a:latin typeface="Segoe Print" panose="02000600000000000000" pitchFamily="2" charset="0"/>
                <a:ea typeface="Times New Roman"/>
              </a:rPr>
              <a:t> 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place: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978434" y="4405312"/>
            <a:ext cx="944336" cy="395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dirty="0" smtClean="0">
                <a:effectLst/>
                <a:latin typeface="Times New Roman"/>
                <a:ea typeface="Times New Roman"/>
              </a:rPr>
              <a:t>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i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CODON</a:t>
            </a:r>
            <a:r>
              <a:rPr lang="en-US" sz="1400" b="1" i="1" dirty="0" err="1" smtClean="0">
                <a:effectLst/>
                <a:latin typeface="Times New Roman"/>
                <a:ea typeface="Times New Roman"/>
              </a:rPr>
              <a:t>rocess</a:t>
            </a:r>
            <a:r>
              <a:rPr lang="en-US" sz="1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1200" b="1" i="1" dirty="0" err="1" smtClean="0">
                <a:effectLst/>
                <a:latin typeface="Times New Roman"/>
                <a:ea typeface="Times New Roman"/>
              </a:rPr>
              <a:t>tk</a:t>
            </a:r>
            <a:r>
              <a:rPr lang="en-US" sz="12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1200" b="1" i="1" dirty="0">
                <a:effectLst/>
                <a:latin typeface="Times New Roman"/>
                <a:ea typeface="Times New Roman"/>
              </a:rPr>
              <a:t>place: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038600" y="762000"/>
            <a:ext cx="3657600" cy="257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Process taking place: </a:t>
            </a:r>
            <a:r>
              <a:rPr lang="en-US" sz="1400" b="1" dirty="0" smtClean="0">
                <a:solidFill>
                  <a:srgbClr val="92D050"/>
                </a:solidFill>
                <a:latin typeface="Segoe Print" panose="02000600000000000000" pitchFamily="2" charset="0"/>
                <a:ea typeface="Times New Roman"/>
              </a:rPr>
              <a:t>TRANSCRIPTION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556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There are 20 amino acids. </a:t>
            </a:r>
            <a:endParaRPr lang="en-US" sz="4000" dirty="0"/>
          </a:p>
          <a:p>
            <a:pPr lvl="1"/>
            <a:r>
              <a:rPr lang="en-US" sz="3200" dirty="0" smtClean="0"/>
              <a:t>Your body can make some of the 20</a:t>
            </a:r>
          </a:p>
          <a:p>
            <a:pPr lvl="1"/>
            <a:r>
              <a:rPr lang="en-US" sz="3200" dirty="0" smtClean="0"/>
              <a:t>The others (essential amino acids) come from your food!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501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This process of “reading” the mRNA sequence 3 bases (one codon) at a time and building the protein is called </a:t>
            </a:r>
            <a:r>
              <a:rPr lang="en-US" sz="3200" b="1" dirty="0" smtClean="0">
                <a:solidFill>
                  <a:srgbClr val="FFC000"/>
                </a:solidFill>
              </a:rPr>
              <a:t>TRANSLATION</a:t>
            </a:r>
            <a:r>
              <a:rPr lang="en-US" sz="3200" dirty="0" smtClean="0"/>
              <a:t>.</a:t>
            </a:r>
          </a:p>
          <a:p>
            <a:pPr lvl="1"/>
            <a:r>
              <a:rPr lang="en-US" sz="2800" dirty="0" smtClean="0"/>
              <a:t>Following the recipe! Making the food (protein!)</a:t>
            </a:r>
          </a:p>
          <a:p>
            <a:endParaRPr lang="en-US" sz="3200" dirty="0"/>
          </a:p>
          <a:p>
            <a:r>
              <a:rPr lang="en-US" sz="3200" dirty="0" smtClean="0"/>
              <a:t>Where in the cell does translation take place?</a:t>
            </a:r>
          </a:p>
          <a:p>
            <a:pPr lvl="1"/>
            <a:r>
              <a:rPr lang="en-US" sz="2400" dirty="0" smtClean="0"/>
              <a:t>Where are proteins built?</a:t>
            </a:r>
            <a:endParaRPr lang="en-US" sz="2400" dirty="0"/>
          </a:p>
          <a:p>
            <a:pPr marL="46863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237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Label the process of </a:t>
            </a:r>
            <a:r>
              <a:rPr lang="en-US" sz="3200" b="1" i="1" dirty="0" smtClean="0">
                <a:solidFill>
                  <a:srgbClr val="FFC000"/>
                </a:solidFill>
              </a:rPr>
              <a:t>translation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/>
              <a:t>on your diagram.</a:t>
            </a:r>
          </a:p>
          <a:p>
            <a:endParaRPr lang="en-US" sz="3200" dirty="0"/>
          </a:p>
          <a:p>
            <a:r>
              <a:rPr lang="en-US" sz="3200" dirty="0" smtClean="0"/>
              <a:t>Label the </a:t>
            </a:r>
            <a:r>
              <a:rPr lang="en-US" sz="3200" b="1" i="1" dirty="0" smtClean="0">
                <a:solidFill>
                  <a:srgbClr val="FFC000"/>
                </a:solidFill>
              </a:rPr>
              <a:t>ribosome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/>
              <a:t>where this process is taking place.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467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s://dr282zn36sxxg.cloudfront.net/datastreams/f-d%3A8ecf723b6d7a84632d884e353e3b327298974c72bde96449cf227304%2BIMAGE%2BIMAGE.1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702" y="-171450"/>
            <a:ext cx="6695440" cy="69151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443287" y="1920240"/>
            <a:ext cx="1509713" cy="6705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Molecule created: </a:t>
            </a:r>
          </a:p>
          <a:p>
            <a:r>
              <a:rPr lang="en-US" sz="1400" b="1" dirty="0" smtClean="0">
                <a:solidFill>
                  <a:srgbClr val="FF6600"/>
                </a:solidFill>
                <a:latin typeface="Segoe UI Light" panose="020B0502040204020203" pitchFamily="34" charset="0"/>
                <a:ea typeface="Times New Roman"/>
              </a:rPr>
              <a:t>Messenger RNA (mRNA)</a:t>
            </a:r>
            <a:r>
              <a:rPr lang="en-US" sz="1400" b="1" i="1" u="sng" dirty="0" smtClean="0">
                <a:solidFill>
                  <a:srgbClr val="FF6600"/>
                </a:solidFill>
                <a:effectLst/>
                <a:latin typeface="Times New Roman"/>
                <a:ea typeface="Times New Roman"/>
              </a:rPr>
              <a:t>created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: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438150" y="6195060"/>
            <a:ext cx="3600450" cy="400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P</a:t>
            </a:r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Process taking place: </a:t>
            </a:r>
            <a:r>
              <a:rPr lang="en-US" b="1" dirty="0" smtClean="0">
                <a:solidFill>
                  <a:srgbClr val="FF6600"/>
                </a:solidFill>
                <a:latin typeface="Segoe UI Semibold" panose="020B0702040204020203" pitchFamily="34" charset="0"/>
                <a:ea typeface="Times New Roman"/>
              </a:rPr>
              <a:t>Translation</a:t>
            </a:r>
            <a:endParaRPr lang="en-US" dirty="0">
              <a:solidFill>
                <a:srgbClr val="FF6600"/>
              </a:solidFill>
              <a:effectLst/>
              <a:latin typeface="Segoe UI Semibold" panose="020B0702040204020203" pitchFamily="34" charset="0"/>
              <a:ea typeface="Times New Roman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29412" y="3467100"/>
            <a:ext cx="1472565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Molecule seen </a:t>
            </a:r>
            <a:r>
              <a:rPr lang="en-US" sz="1200" b="1" i="1" u="sng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here:</a:t>
            </a:r>
            <a:r>
              <a:rPr lang="en-US" sz="1200" b="1" i="1" u="sng" dirty="0" err="1" smtClean="0">
                <a:latin typeface="Times New Roman"/>
                <a:ea typeface="Times New Roman"/>
              </a:rPr>
              <a:t>e</a:t>
            </a:r>
            <a:r>
              <a:rPr lang="en-US" sz="1200" b="1" i="1" u="sng" dirty="0" smtClean="0">
                <a:latin typeface="Times New Roman"/>
                <a:ea typeface="Times New Roman"/>
              </a:rPr>
              <a:t>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727257" y="3152775"/>
            <a:ext cx="1221105" cy="87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This chain represents the growing…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growing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…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31136" y="4132489"/>
            <a:ext cx="1424940" cy="17543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3 mRNA bases make up a…</a:t>
            </a:r>
            <a:endParaRPr lang="en-US" sz="1200" b="1" i="1" u="sng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r>
              <a:rPr lang="en-US" sz="1600" b="1" dirty="0" smtClean="0">
                <a:solidFill>
                  <a:srgbClr val="CC66FF"/>
                </a:solidFill>
                <a:latin typeface="Times New Roman"/>
                <a:ea typeface="Times New Roman"/>
              </a:rPr>
              <a:t>CODON</a:t>
            </a:r>
          </a:p>
          <a:p>
            <a:endParaRPr lang="en-US" sz="1200" b="1" i="1" u="sng" dirty="0" smtClean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r>
              <a:rPr lang="en-US" sz="1200" b="1" i="1" u="sng" dirty="0">
                <a:solidFill>
                  <a:schemeClr val="bg1"/>
                </a:solidFill>
                <a:latin typeface="Times New Roman"/>
                <a:ea typeface="Times New Roman"/>
              </a:rPr>
              <a:t>a</a:t>
            </a:r>
            <a:r>
              <a:rPr lang="en-US" sz="1200" b="1" i="1" u="sng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nd signal for a specific…</a:t>
            </a:r>
          </a:p>
          <a:p>
            <a:r>
              <a:rPr lang="en-US" sz="1200" b="1" i="1" u="sng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1600" b="1" dirty="0" smtClean="0">
                <a:solidFill>
                  <a:srgbClr val="CC66FF"/>
                </a:solidFill>
                <a:effectLst/>
                <a:latin typeface="Times New Roman"/>
                <a:ea typeface="Times New Roman"/>
              </a:rPr>
              <a:t>Amino Acid</a:t>
            </a:r>
          </a:p>
          <a:p>
            <a:endParaRPr lang="en-US" sz="1600" b="1" dirty="0">
              <a:solidFill>
                <a:srgbClr val="CC66FF"/>
              </a:solidFill>
              <a:latin typeface="Times New Roman"/>
              <a:ea typeface="Times New Roman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257800" y="6195060"/>
            <a:ext cx="2527935" cy="4440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Organelle: </a:t>
            </a:r>
            <a:r>
              <a:rPr lang="en-US" sz="1600" b="1" dirty="0" smtClean="0">
                <a:solidFill>
                  <a:srgbClr val="CC66FF"/>
                </a:solidFill>
                <a:latin typeface="Segoe Print" panose="02000600000000000000" pitchFamily="2" charset="0"/>
                <a:ea typeface="Times New Roman"/>
              </a:rPr>
              <a:t>Ribosome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727257" y="217714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DNA</a:t>
            </a:r>
            <a:endParaRPr lang="en-US" sz="20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978434" y="195942"/>
            <a:ext cx="2019708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600" b="1" i="1" dirty="0" smtClean="0">
                <a:solidFill>
                  <a:srgbClr val="00B0F0"/>
                </a:solidFill>
                <a:latin typeface="Times New Roman"/>
                <a:ea typeface="Times New Roman"/>
              </a:rPr>
              <a:t>Nuclear Membrane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678430" y="4238625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>
                <a:effectLst/>
                <a:latin typeface="Times New Roman"/>
                <a:ea typeface="Times New Roman"/>
              </a:rPr>
              <a:t>Process taking place: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714171" y="2424112"/>
            <a:ext cx="1283971" cy="547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B0F0"/>
                </a:solidFill>
                <a:latin typeface="Segoe Print" panose="02000600000000000000" pitchFamily="2" charset="0"/>
                <a:ea typeface="Times New Roman"/>
              </a:rPr>
              <a:t>Amino </a:t>
            </a:r>
            <a:r>
              <a:rPr lang="en-US" sz="1600" b="1" dirty="0" err="1" smtClean="0">
                <a:solidFill>
                  <a:srgbClr val="00B0F0"/>
                </a:solidFill>
                <a:latin typeface="Segoe Print" panose="02000600000000000000" pitchFamily="2" charset="0"/>
                <a:ea typeface="Times New Roman"/>
              </a:rPr>
              <a:t>acid</a:t>
            </a:r>
            <a:r>
              <a:rPr lang="en-US" sz="1600" b="1" dirty="0" err="1" smtClean="0">
                <a:effectLst/>
                <a:latin typeface="Segoe Print" panose="02000600000000000000" pitchFamily="2" charset="0"/>
                <a:ea typeface="Times New Roman"/>
              </a:rPr>
              <a:t>king</a:t>
            </a:r>
            <a:r>
              <a:rPr lang="en-US" sz="1600" b="1" dirty="0" smtClean="0">
                <a:effectLst/>
                <a:latin typeface="Segoe Print" panose="02000600000000000000" pitchFamily="2" charset="0"/>
                <a:ea typeface="Times New Roman"/>
              </a:rPr>
              <a:t> 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place: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978434" y="4405312"/>
            <a:ext cx="944336" cy="395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dirty="0" smtClean="0">
                <a:effectLst/>
                <a:latin typeface="Times New Roman"/>
                <a:ea typeface="Times New Roman"/>
              </a:rPr>
              <a:t>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i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CODON</a:t>
            </a:r>
            <a:r>
              <a:rPr lang="en-US" sz="1400" b="1" i="1" dirty="0" err="1" smtClean="0">
                <a:effectLst/>
                <a:latin typeface="Times New Roman"/>
                <a:ea typeface="Times New Roman"/>
              </a:rPr>
              <a:t>rocess</a:t>
            </a:r>
            <a:r>
              <a:rPr lang="en-US" sz="1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1200" b="1" i="1" dirty="0" err="1" smtClean="0">
                <a:effectLst/>
                <a:latin typeface="Times New Roman"/>
                <a:ea typeface="Times New Roman"/>
              </a:rPr>
              <a:t>tk</a:t>
            </a:r>
            <a:r>
              <a:rPr lang="en-US" sz="12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1200" b="1" i="1" dirty="0">
                <a:effectLst/>
                <a:latin typeface="Times New Roman"/>
                <a:ea typeface="Times New Roman"/>
              </a:rPr>
              <a:t>place: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038600" y="762000"/>
            <a:ext cx="3657600" cy="257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Process taking place: </a:t>
            </a:r>
            <a:r>
              <a:rPr lang="en-US" sz="1400" b="1" dirty="0" smtClean="0">
                <a:solidFill>
                  <a:srgbClr val="92D050"/>
                </a:solidFill>
                <a:latin typeface="Segoe Print" panose="02000600000000000000" pitchFamily="2" charset="0"/>
                <a:ea typeface="Times New Roman"/>
              </a:rPr>
              <a:t>TRANSCRIPTION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53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brings (transfers) the amino acid to the ribosome?</a:t>
            </a:r>
          </a:p>
          <a:p>
            <a:pPr lvl="1"/>
            <a:r>
              <a:rPr lang="en-US" sz="2800" b="1" dirty="0" smtClean="0">
                <a:solidFill>
                  <a:srgbClr val="FFC000"/>
                </a:solidFill>
              </a:rPr>
              <a:t>Transfer RNA (</a:t>
            </a:r>
            <a:r>
              <a:rPr lang="en-US" sz="2800" b="1" dirty="0" err="1" smtClean="0">
                <a:solidFill>
                  <a:srgbClr val="FFC000"/>
                </a:solidFill>
              </a:rPr>
              <a:t>tRNA</a:t>
            </a:r>
            <a:r>
              <a:rPr lang="en-US" sz="2800" b="1" dirty="0" smtClean="0">
                <a:solidFill>
                  <a:srgbClr val="FFC000"/>
                </a:solidFill>
              </a:rPr>
              <a:t>)</a:t>
            </a:r>
          </a:p>
          <a:p>
            <a:pPr lvl="1"/>
            <a:r>
              <a:rPr lang="en-US" sz="2800" dirty="0" err="1" smtClean="0"/>
              <a:t>tRNA</a:t>
            </a:r>
            <a:r>
              <a:rPr lang="en-US" sz="2800" dirty="0" smtClean="0"/>
              <a:t> has the complementary </a:t>
            </a:r>
            <a:r>
              <a:rPr lang="en-US" sz="2800" i="1" u="sng" dirty="0" smtClean="0"/>
              <a:t>anticodon</a:t>
            </a:r>
            <a:r>
              <a:rPr lang="en-US" sz="2800" dirty="0" smtClean="0"/>
              <a:t> to the mRNA codon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5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s://dr282zn36sxxg.cloudfront.net/datastreams/f-d%3A8ecf723b6d7a84632d884e353e3b327298974c72bde96449cf227304%2BIMAGE%2BIMAGE.1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702" y="-171450"/>
            <a:ext cx="6695440" cy="69151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443287" y="1920240"/>
            <a:ext cx="1590675" cy="514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Molecule </a:t>
            </a:r>
            <a:r>
              <a:rPr lang="en-US" sz="1200" b="1" i="1" u="sng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created:</a:t>
            </a:r>
            <a:r>
              <a:rPr lang="en-US" sz="1200" b="1" i="1" u="sng" dirty="0" err="1" smtClean="0">
                <a:effectLst/>
                <a:latin typeface="Times New Roman"/>
                <a:ea typeface="Times New Roman"/>
              </a:rPr>
              <a:t>le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created: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438150" y="6195060"/>
            <a:ext cx="3600450" cy="400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P</a:t>
            </a:r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Process taking place: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29412" y="3467100"/>
            <a:ext cx="1472565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Molecule seen </a:t>
            </a:r>
            <a:r>
              <a:rPr lang="en-US" sz="1200" b="1" i="1" u="sng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here:</a:t>
            </a:r>
            <a:r>
              <a:rPr lang="en-US" sz="1200" b="1" i="1" u="sng" dirty="0" err="1" smtClean="0">
                <a:latin typeface="Times New Roman"/>
                <a:ea typeface="Times New Roman"/>
              </a:rPr>
              <a:t>e</a:t>
            </a:r>
            <a:r>
              <a:rPr lang="en-US" sz="1200" b="1" i="1" u="sng" dirty="0" smtClean="0">
                <a:latin typeface="Times New Roman"/>
                <a:ea typeface="Times New Roman"/>
              </a:rPr>
              <a:t>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727257" y="3152775"/>
            <a:ext cx="1221105" cy="87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This chain represents the growing…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growing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…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31136" y="4132489"/>
            <a:ext cx="1424940" cy="17543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3 mRNA bases make up a…</a:t>
            </a:r>
          </a:p>
          <a:p>
            <a:endParaRPr lang="en-US" sz="1200" b="1" i="1" u="sng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endParaRPr lang="en-US" sz="1200" b="1" i="1" u="sng" dirty="0" smtClean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endParaRPr lang="en-US" sz="1200" b="1" i="1" u="sng" dirty="0" smtClean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r>
              <a:rPr lang="en-US" sz="1200" b="1" i="1" u="sng" dirty="0">
                <a:solidFill>
                  <a:schemeClr val="bg1"/>
                </a:solidFill>
                <a:latin typeface="Times New Roman"/>
                <a:ea typeface="Times New Roman"/>
              </a:rPr>
              <a:t>a</a:t>
            </a:r>
            <a:r>
              <a:rPr lang="en-US" sz="1200" b="1" i="1" u="sng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nd signal for a specific…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make 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up a… 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none" strike="noStrike" dirty="0">
                <a:effectLst/>
                <a:latin typeface="Times New Roman"/>
                <a:ea typeface="Times New Roman"/>
              </a:rPr>
              <a:t> 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257800" y="6195060"/>
            <a:ext cx="2527935" cy="4440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Organelle: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898707" y="228600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 dirty="0">
                <a:effectLst/>
                <a:latin typeface="Times New Roman"/>
                <a:ea typeface="Times New Roman"/>
              </a:rPr>
              <a:t>Process taking place: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943600" y="214312"/>
            <a:ext cx="1652452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>
                <a:effectLst/>
                <a:latin typeface="Times New Roman"/>
                <a:ea typeface="Times New Roman"/>
              </a:rPr>
              <a:t>Process taking place: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678430" y="4238625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>
                <a:effectLst/>
                <a:latin typeface="Times New Roman"/>
                <a:ea typeface="Times New Roman"/>
              </a:rPr>
              <a:t>Process taking place: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781800" y="2590800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 dirty="0">
                <a:effectLst/>
                <a:latin typeface="Times New Roman"/>
                <a:ea typeface="Times New Roman"/>
              </a:rPr>
              <a:t>Process taking place: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096000" y="4405312"/>
            <a:ext cx="826770" cy="395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>
                <a:effectLst/>
                <a:latin typeface="Times New Roman"/>
                <a:ea typeface="Times New Roman"/>
              </a:rPr>
              <a:t>Process taking place: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038600" y="762000"/>
            <a:ext cx="2754630" cy="257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Process taking place: 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45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Label the </a:t>
            </a:r>
            <a:r>
              <a:rPr lang="en-US" sz="3200" b="1" i="1" dirty="0" smtClean="0">
                <a:solidFill>
                  <a:srgbClr val="FFC000"/>
                </a:solidFill>
              </a:rPr>
              <a:t>Transfer RNA (</a:t>
            </a:r>
            <a:r>
              <a:rPr lang="en-US" sz="3200" b="1" i="1" dirty="0" err="1" smtClean="0">
                <a:solidFill>
                  <a:srgbClr val="FFC000"/>
                </a:solidFill>
              </a:rPr>
              <a:t>tRNA</a:t>
            </a:r>
            <a:r>
              <a:rPr lang="en-US" sz="3200" b="1" i="1" dirty="0" smtClean="0">
                <a:solidFill>
                  <a:srgbClr val="FFC000"/>
                </a:solidFill>
              </a:rPr>
              <a:t>) </a:t>
            </a:r>
            <a:r>
              <a:rPr lang="en-US" sz="3200" dirty="0" smtClean="0"/>
              <a:t>molecule bringing the amino acid to the ribosome during the process of translation.</a:t>
            </a:r>
          </a:p>
          <a:p>
            <a:endParaRPr lang="en-US" sz="3200" dirty="0"/>
          </a:p>
          <a:p>
            <a:r>
              <a:rPr lang="en-US" sz="3200" dirty="0" smtClean="0"/>
              <a:t>Label the complementary </a:t>
            </a:r>
            <a:r>
              <a:rPr lang="en-US" sz="3200" b="1" i="1" dirty="0" smtClean="0">
                <a:solidFill>
                  <a:srgbClr val="FFC000"/>
                </a:solidFill>
              </a:rPr>
              <a:t>anticodon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/>
              <a:t>seen on the </a:t>
            </a:r>
            <a:r>
              <a:rPr lang="en-US" sz="3200" dirty="0" err="1" smtClean="0"/>
              <a:t>tRNA</a:t>
            </a:r>
            <a:r>
              <a:rPr lang="en-US" sz="3200" dirty="0" smtClean="0"/>
              <a:t> molecule.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52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s://dr282zn36sxxg.cloudfront.net/datastreams/f-d%3A8ecf723b6d7a84632d884e353e3b327298974c72bde96449cf227304%2BIMAGE%2BIMAGE.1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702" y="-171450"/>
            <a:ext cx="6695440" cy="69151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443287" y="1920240"/>
            <a:ext cx="1509713" cy="6705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Molecule created: </a:t>
            </a:r>
          </a:p>
          <a:p>
            <a:r>
              <a:rPr lang="en-US" sz="1400" b="1" dirty="0" smtClean="0">
                <a:solidFill>
                  <a:srgbClr val="FF6600"/>
                </a:solidFill>
                <a:latin typeface="Segoe UI Light" panose="020B0502040204020203" pitchFamily="34" charset="0"/>
                <a:ea typeface="Times New Roman"/>
              </a:rPr>
              <a:t>Messenger RNA (</a:t>
            </a:r>
            <a:r>
              <a:rPr lang="en-US" sz="1200" b="1" dirty="0" smtClean="0">
                <a:solidFill>
                  <a:srgbClr val="FF6600"/>
                </a:solidFill>
                <a:latin typeface="Segoe UI Light" panose="020B0502040204020203" pitchFamily="34" charset="0"/>
                <a:ea typeface="Times New Roman"/>
              </a:rPr>
              <a:t>mRNA)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438150" y="6195060"/>
            <a:ext cx="3600450" cy="400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P</a:t>
            </a:r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Process taking place: </a:t>
            </a:r>
            <a:r>
              <a:rPr lang="en-US" b="1" dirty="0" smtClean="0">
                <a:solidFill>
                  <a:srgbClr val="FF6600"/>
                </a:solidFill>
                <a:latin typeface="Segoe UI Semibold" panose="020B0702040204020203" pitchFamily="34" charset="0"/>
                <a:ea typeface="Times New Roman"/>
              </a:rPr>
              <a:t>Translation</a:t>
            </a:r>
            <a:endParaRPr lang="en-US" dirty="0">
              <a:solidFill>
                <a:srgbClr val="FF6600"/>
              </a:solidFill>
              <a:effectLst/>
              <a:latin typeface="Segoe UI Semibold" panose="020B0702040204020203" pitchFamily="34" charset="0"/>
              <a:ea typeface="Times New Roman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29412" y="3467099"/>
            <a:ext cx="1472565" cy="771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Molecule seen here: </a:t>
            </a:r>
            <a:r>
              <a:rPr lang="en-US" sz="1600" b="1" i="1" u="sng" dirty="0" smtClean="0">
                <a:solidFill>
                  <a:srgbClr val="92D050"/>
                </a:solidFill>
                <a:latin typeface="Times New Roman"/>
                <a:ea typeface="Times New Roman"/>
              </a:rPr>
              <a:t>Transfer RNA (</a:t>
            </a:r>
            <a:r>
              <a:rPr lang="en-US" sz="1600" b="1" i="1" u="sng" dirty="0" err="1" smtClean="0">
                <a:solidFill>
                  <a:srgbClr val="92D050"/>
                </a:solidFill>
                <a:latin typeface="Times New Roman"/>
                <a:ea typeface="Times New Roman"/>
              </a:rPr>
              <a:t>tRNA</a:t>
            </a:r>
            <a:r>
              <a:rPr lang="en-US" sz="1600" b="1" i="1" u="sng" dirty="0" smtClean="0">
                <a:solidFill>
                  <a:srgbClr val="92D050"/>
                </a:solidFill>
                <a:latin typeface="Times New Roman"/>
                <a:ea typeface="Times New Roman"/>
              </a:rPr>
              <a:t>)</a:t>
            </a:r>
            <a:endParaRPr lang="en-US" sz="1600" dirty="0">
              <a:solidFill>
                <a:srgbClr val="92D05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727257" y="3152775"/>
            <a:ext cx="1221105" cy="87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This chain represents the growing…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growing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…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31136" y="4132489"/>
            <a:ext cx="1424940" cy="17543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3 mRNA bases make up a…</a:t>
            </a:r>
            <a:endParaRPr lang="en-US" sz="1200" b="1" i="1" u="sng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r>
              <a:rPr lang="en-US" sz="1600" b="1" dirty="0" smtClean="0">
                <a:solidFill>
                  <a:srgbClr val="CC66FF"/>
                </a:solidFill>
                <a:latin typeface="Times New Roman"/>
                <a:ea typeface="Times New Roman"/>
              </a:rPr>
              <a:t>CODON</a:t>
            </a:r>
          </a:p>
          <a:p>
            <a:endParaRPr lang="en-US" sz="1200" b="1" i="1" u="sng" dirty="0" smtClean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r>
              <a:rPr lang="en-US" sz="1200" b="1" i="1" u="sng" dirty="0">
                <a:solidFill>
                  <a:schemeClr val="bg1"/>
                </a:solidFill>
                <a:latin typeface="Times New Roman"/>
                <a:ea typeface="Times New Roman"/>
              </a:rPr>
              <a:t>a</a:t>
            </a:r>
            <a:r>
              <a:rPr lang="en-US" sz="1200" b="1" i="1" u="sng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nd signal for a specific…</a:t>
            </a:r>
          </a:p>
          <a:p>
            <a:r>
              <a:rPr lang="en-US" sz="1200" b="1" i="1" u="sng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1600" b="1" dirty="0" smtClean="0">
                <a:solidFill>
                  <a:srgbClr val="CC66FF"/>
                </a:solidFill>
                <a:effectLst/>
                <a:latin typeface="Times New Roman"/>
                <a:ea typeface="Times New Roman"/>
              </a:rPr>
              <a:t>Amino Acid</a:t>
            </a:r>
          </a:p>
          <a:p>
            <a:endParaRPr lang="en-US" sz="1600" b="1" dirty="0">
              <a:solidFill>
                <a:srgbClr val="CC66FF"/>
              </a:solidFill>
              <a:latin typeface="Times New Roman"/>
              <a:ea typeface="Times New Roman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257800" y="6195060"/>
            <a:ext cx="2527935" cy="4440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Organelle: </a:t>
            </a:r>
            <a:r>
              <a:rPr lang="en-US" sz="1600" b="1" dirty="0" smtClean="0">
                <a:solidFill>
                  <a:srgbClr val="CC66FF"/>
                </a:solidFill>
                <a:latin typeface="Segoe Print" panose="02000600000000000000" pitchFamily="2" charset="0"/>
                <a:ea typeface="Times New Roman"/>
              </a:rPr>
              <a:t>Ribosome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727257" y="217714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DNA</a:t>
            </a:r>
            <a:endParaRPr lang="en-US" sz="20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978434" y="195942"/>
            <a:ext cx="2019708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600" b="1" i="1" dirty="0" smtClean="0">
                <a:solidFill>
                  <a:srgbClr val="00B0F0"/>
                </a:solidFill>
                <a:latin typeface="Times New Roman"/>
                <a:ea typeface="Times New Roman"/>
              </a:rPr>
              <a:t>Nuclear Membrane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678430" y="4238625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>
                <a:effectLst/>
                <a:latin typeface="Times New Roman"/>
                <a:ea typeface="Times New Roman"/>
              </a:rPr>
              <a:t>Process taking place: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714171" y="2424112"/>
            <a:ext cx="1283971" cy="547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B0F0"/>
                </a:solidFill>
                <a:latin typeface="Segoe Print" panose="02000600000000000000" pitchFamily="2" charset="0"/>
                <a:ea typeface="Times New Roman"/>
              </a:rPr>
              <a:t>Amino </a:t>
            </a:r>
            <a:r>
              <a:rPr lang="en-US" sz="1600" b="1" dirty="0" err="1" smtClean="0">
                <a:solidFill>
                  <a:srgbClr val="00B0F0"/>
                </a:solidFill>
                <a:latin typeface="Segoe Print" panose="02000600000000000000" pitchFamily="2" charset="0"/>
                <a:ea typeface="Times New Roman"/>
              </a:rPr>
              <a:t>acid</a:t>
            </a:r>
            <a:r>
              <a:rPr lang="en-US" sz="1600" b="1" dirty="0" err="1" smtClean="0">
                <a:effectLst/>
                <a:latin typeface="Segoe Print" panose="02000600000000000000" pitchFamily="2" charset="0"/>
                <a:ea typeface="Times New Roman"/>
              </a:rPr>
              <a:t>king</a:t>
            </a:r>
            <a:r>
              <a:rPr lang="en-US" sz="1600" b="1" dirty="0" smtClean="0">
                <a:effectLst/>
                <a:latin typeface="Segoe Print" panose="02000600000000000000" pitchFamily="2" charset="0"/>
                <a:ea typeface="Times New Roman"/>
              </a:rPr>
              <a:t> 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place: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978434" y="4343400"/>
            <a:ext cx="1377722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ANTICODON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" b="1" i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i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CODON</a:t>
            </a:r>
            <a:r>
              <a:rPr lang="en-US" sz="1400" b="1" i="1" dirty="0" err="1" smtClean="0">
                <a:effectLst/>
                <a:latin typeface="Times New Roman"/>
                <a:ea typeface="Times New Roman"/>
              </a:rPr>
              <a:t>rocess</a:t>
            </a:r>
            <a:r>
              <a:rPr lang="en-US" sz="1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1200" b="1" i="1" dirty="0" err="1" smtClean="0">
                <a:effectLst/>
                <a:latin typeface="Times New Roman"/>
                <a:ea typeface="Times New Roman"/>
              </a:rPr>
              <a:t>tking</a:t>
            </a:r>
            <a:r>
              <a:rPr lang="en-US" sz="12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1200" b="1" i="1" dirty="0" err="1" smtClean="0">
                <a:effectLst/>
                <a:latin typeface="Times New Roman"/>
                <a:ea typeface="Times New Roman"/>
              </a:rPr>
              <a:t>pla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038600" y="762000"/>
            <a:ext cx="3657600" cy="257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Process taking place: </a:t>
            </a:r>
            <a:r>
              <a:rPr lang="en-US" sz="1400" b="1" dirty="0" smtClean="0">
                <a:solidFill>
                  <a:srgbClr val="92D050"/>
                </a:solidFill>
                <a:latin typeface="Segoe Print" panose="02000600000000000000" pitchFamily="2" charset="0"/>
                <a:ea typeface="Times New Roman"/>
              </a:rPr>
              <a:t>TRANSCRIPTION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60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Transfer RNA (</a:t>
            </a:r>
            <a:r>
              <a:rPr lang="en-US" sz="3200" dirty="0" err="1" smtClean="0"/>
              <a:t>tRNA</a:t>
            </a:r>
            <a:r>
              <a:rPr lang="en-US" sz="3200" dirty="0" smtClean="0"/>
              <a:t>) molecules continue to transfer amino acids and “drop them off” at the ribosomes</a:t>
            </a:r>
          </a:p>
          <a:p>
            <a:endParaRPr lang="en-US" sz="3200" dirty="0"/>
          </a:p>
          <a:p>
            <a:r>
              <a:rPr lang="en-US" sz="3200" dirty="0" smtClean="0"/>
              <a:t>The amino acids join together with </a:t>
            </a:r>
            <a:r>
              <a:rPr lang="en-US" sz="3200" i="1" dirty="0" smtClean="0"/>
              <a:t>peptide bonds</a:t>
            </a:r>
            <a:r>
              <a:rPr lang="en-US" sz="3200" dirty="0" smtClean="0"/>
              <a:t>, forming a growing polypeptide chain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</a:rPr>
              <a:t>Polypeptide chain = </a:t>
            </a:r>
            <a:r>
              <a:rPr lang="en-US" sz="2400" b="1" u="sng" dirty="0" smtClean="0">
                <a:solidFill>
                  <a:srgbClr val="FFC000"/>
                </a:solidFill>
              </a:rPr>
              <a:t>PROTEIN</a:t>
            </a:r>
            <a:r>
              <a:rPr lang="en-US" sz="2400" b="1" dirty="0" smtClean="0">
                <a:solidFill>
                  <a:srgbClr val="FFC000"/>
                </a:solidFill>
              </a:rPr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Label the growing </a:t>
            </a:r>
            <a:r>
              <a:rPr lang="en-US" sz="3600" b="1" i="1" dirty="0" smtClean="0">
                <a:solidFill>
                  <a:srgbClr val="FFC000"/>
                </a:solidFill>
              </a:rPr>
              <a:t>PROTEIN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smtClean="0"/>
              <a:t>on your diagram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421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s://dr282zn36sxxg.cloudfront.net/datastreams/f-d%3A8ecf723b6d7a84632d884e353e3b327298974c72bde96449cf227304%2BIMAGE%2BIMAGE.1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702" y="-171450"/>
            <a:ext cx="6695440" cy="69151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443287" y="1920240"/>
            <a:ext cx="1509713" cy="6705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Molecule created: </a:t>
            </a:r>
          </a:p>
          <a:p>
            <a:r>
              <a:rPr lang="en-US" sz="1400" b="1" dirty="0" smtClean="0">
                <a:solidFill>
                  <a:srgbClr val="FF6600"/>
                </a:solidFill>
                <a:latin typeface="Segoe UI Light" panose="020B0502040204020203" pitchFamily="34" charset="0"/>
                <a:ea typeface="Times New Roman"/>
              </a:rPr>
              <a:t>Messenger RNA (</a:t>
            </a:r>
            <a:r>
              <a:rPr lang="en-US" sz="1200" b="1" dirty="0" smtClean="0">
                <a:solidFill>
                  <a:srgbClr val="FF6600"/>
                </a:solidFill>
                <a:latin typeface="Segoe UI Light" panose="020B0502040204020203" pitchFamily="34" charset="0"/>
                <a:ea typeface="Times New Roman"/>
              </a:rPr>
              <a:t>mRNA)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438150" y="6195060"/>
            <a:ext cx="3600450" cy="400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P</a:t>
            </a:r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Process taking place: </a:t>
            </a:r>
            <a:r>
              <a:rPr lang="en-US" b="1" dirty="0" smtClean="0">
                <a:solidFill>
                  <a:srgbClr val="FF6600"/>
                </a:solidFill>
                <a:latin typeface="Segoe UI Semibold" panose="020B0702040204020203" pitchFamily="34" charset="0"/>
                <a:ea typeface="Times New Roman"/>
              </a:rPr>
              <a:t>Translation</a:t>
            </a:r>
            <a:endParaRPr lang="en-US" dirty="0">
              <a:solidFill>
                <a:srgbClr val="FF6600"/>
              </a:solidFill>
              <a:effectLst/>
              <a:latin typeface="Segoe UI Semibold" panose="020B0702040204020203" pitchFamily="34" charset="0"/>
              <a:ea typeface="Times New Roman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29412" y="3467099"/>
            <a:ext cx="1472565" cy="771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Molecule seen here: </a:t>
            </a:r>
            <a:r>
              <a:rPr lang="en-US" sz="1600" b="1" i="1" u="sng" dirty="0" smtClean="0">
                <a:solidFill>
                  <a:srgbClr val="92D050"/>
                </a:solidFill>
                <a:latin typeface="Times New Roman"/>
                <a:ea typeface="Times New Roman"/>
              </a:rPr>
              <a:t>Transfer RNA (</a:t>
            </a:r>
            <a:r>
              <a:rPr lang="en-US" sz="1600" b="1" i="1" u="sng" dirty="0" err="1" smtClean="0">
                <a:solidFill>
                  <a:srgbClr val="92D050"/>
                </a:solidFill>
                <a:latin typeface="Times New Roman"/>
                <a:ea typeface="Times New Roman"/>
              </a:rPr>
              <a:t>tRNA</a:t>
            </a:r>
            <a:r>
              <a:rPr lang="en-US" sz="1600" b="1" i="1" u="sng" dirty="0" smtClean="0">
                <a:solidFill>
                  <a:srgbClr val="92D050"/>
                </a:solidFill>
                <a:latin typeface="Times New Roman"/>
                <a:ea typeface="Times New Roman"/>
              </a:rPr>
              <a:t>)</a:t>
            </a:r>
            <a:endParaRPr lang="en-US" sz="1600" dirty="0">
              <a:solidFill>
                <a:srgbClr val="92D05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727257" y="3152775"/>
            <a:ext cx="1221105" cy="87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This chain represents the growing… </a:t>
            </a:r>
            <a:r>
              <a:rPr lang="en-US" sz="1600" b="1" dirty="0" smtClean="0">
                <a:solidFill>
                  <a:srgbClr val="FF6600"/>
                </a:solidFill>
                <a:latin typeface="Times New Roman"/>
                <a:ea typeface="Times New Roman"/>
              </a:rPr>
              <a:t>PROTEIN!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…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31136" y="4132489"/>
            <a:ext cx="1424940" cy="17543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3 mRNA bases make up a…</a:t>
            </a:r>
            <a:endParaRPr lang="en-US" sz="1200" b="1" i="1" u="sng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r>
              <a:rPr lang="en-US" sz="1600" b="1" dirty="0" smtClean="0">
                <a:solidFill>
                  <a:srgbClr val="CC66FF"/>
                </a:solidFill>
                <a:latin typeface="Times New Roman"/>
                <a:ea typeface="Times New Roman"/>
              </a:rPr>
              <a:t>CODON</a:t>
            </a:r>
          </a:p>
          <a:p>
            <a:endParaRPr lang="en-US" sz="1200" b="1" i="1" u="sng" dirty="0" smtClean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r>
              <a:rPr lang="en-US" sz="1200" b="1" i="1" u="sng" dirty="0">
                <a:solidFill>
                  <a:schemeClr val="bg1"/>
                </a:solidFill>
                <a:latin typeface="Times New Roman"/>
                <a:ea typeface="Times New Roman"/>
              </a:rPr>
              <a:t>a</a:t>
            </a:r>
            <a:r>
              <a:rPr lang="en-US" sz="1200" b="1" i="1" u="sng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nd signal for a specific…</a:t>
            </a:r>
          </a:p>
          <a:p>
            <a:r>
              <a:rPr lang="en-US" sz="1200" b="1" i="1" u="sng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1600" b="1" dirty="0" smtClean="0">
                <a:solidFill>
                  <a:srgbClr val="CC66FF"/>
                </a:solidFill>
                <a:effectLst/>
                <a:latin typeface="Times New Roman"/>
                <a:ea typeface="Times New Roman"/>
              </a:rPr>
              <a:t>Amino Acid</a:t>
            </a:r>
          </a:p>
          <a:p>
            <a:endParaRPr lang="en-US" sz="1600" b="1" dirty="0">
              <a:solidFill>
                <a:srgbClr val="CC66FF"/>
              </a:solidFill>
              <a:latin typeface="Times New Roman"/>
              <a:ea typeface="Times New Roman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257800" y="6195060"/>
            <a:ext cx="2527935" cy="4440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Organelle: </a:t>
            </a:r>
            <a:r>
              <a:rPr lang="en-US" sz="1600" b="1" dirty="0" smtClean="0">
                <a:solidFill>
                  <a:srgbClr val="CC66FF"/>
                </a:solidFill>
                <a:latin typeface="Segoe Print" panose="02000600000000000000" pitchFamily="2" charset="0"/>
                <a:ea typeface="Times New Roman"/>
              </a:rPr>
              <a:t>Ribosome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727257" y="217714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DNA</a:t>
            </a:r>
            <a:endParaRPr lang="en-US" sz="20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978434" y="195942"/>
            <a:ext cx="2019708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600" b="1" i="1" dirty="0" smtClean="0">
                <a:solidFill>
                  <a:srgbClr val="00B0F0"/>
                </a:solidFill>
                <a:latin typeface="Times New Roman"/>
                <a:ea typeface="Times New Roman"/>
              </a:rPr>
              <a:t>Nuclear Membrane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678430" y="4238625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>
                <a:effectLst/>
                <a:latin typeface="Times New Roman"/>
                <a:ea typeface="Times New Roman"/>
              </a:rPr>
              <a:t>Process taking place: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714171" y="2424112"/>
            <a:ext cx="1283971" cy="547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B0F0"/>
                </a:solidFill>
                <a:latin typeface="Segoe Print" panose="02000600000000000000" pitchFamily="2" charset="0"/>
                <a:ea typeface="Times New Roman"/>
              </a:rPr>
              <a:t>Amino </a:t>
            </a:r>
            <a:r>
              <a:rPr lang="en-US" sz="1600" b="1" dirty="0" err="1" smtClean="0">
                <a:solidFill>
                  <a:srgbClr val="00B0F0"/>
                </a:solidFill>
                <a:latin typeface="Segoe Print" panose="02000600000000000000" pitchFamily="2" charset="0"/>
                <a:ea typeface="Times New Roman"/>
              </a:rPr>
              <a:t>acid</a:t>
            </a:r>
            <a:r>
              <a:rPr lang="en-US" sz="1600" b="1" dirty="0" err="1" smtClean="0">
                <a:effectLst/>
                <a:latin typeface="Segoe Print" panose="02000600000000000000" pitchFamily="2" charset="0"/>
                <a:ea typeface="Times New Roman"/>
              </a:rPr>
              <a:t>king</a:t>
            </a:r>
            <a:r>
              <a:rPr lang="en-US" sz="1600" b="1" dirty="0" smtClean="0">
                <a:effectLst/>
                <a:latin typeface="Segoe Print" panose="02000600000000000000" pitchFamily="2" charset="0"/>
                <a:ea typeface="Times New Roman"/>
              </a:rPr>
              <a:t> 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place: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978434" y="4343400"/>
            <a:ext cx="1377722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ANTICODON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" b="1" i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i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CODON</a:t>
            </a:r>
            <a:r>
              <a:rPr lang="en-US" sz="1400" b="1" i="1" dirty="0" err="1" smtClean="0">
                <a:effectLst/>
                <a:latin typeface="Times New Roman"/>
                <a:ea typeface="Times New Roman"/>
              </a:rPr>
              <a:t>rocess</a:t>
            </a:r>
            <a:r>
              <a:rPr lang="en-US" sz="1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1200" b="1" i="1" dirty="0" err="1" smtClean="0">
                <a:effectLst/>
                <a:latin typeface="Times New Roman"/>
                <a:ea typeface="Times New Roman"/>
              </a:rPr>
              <a:t>tking</a:t>
            </a:r>
            <a:r>
              <a:rPr lang="en-US" sz="12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1200" b="1" i="1" dirty="0" err="1" smtClean="0">
                <a:effectLst/>
                <a:latin typeface="Times New Roman"/>
                <a:ea typeface="Times New Roman"/>
              </a:rPr>
              <a:t>pla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038600" y="762000"/>
            <a:ext cx="3657600" cy="257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Process taking place: </a:t>
            </a:r>
            <a:r>
              <a:rPr lang="en-US" sz="1400" b="1" dirty="0" smtClean="0">
                <a:solidFill>
                  <a:srgbClr val="92D050"/>
                </a:solidFill>
                <a:latin typeface="Segoe Print" panose="02000600000000000000" pitchFamily="2" charset="0"/>
                <a:ea typeface="Times New Roman"/>
              </a:rPr>
              <a:t>TRANSCRIPTION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703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protein is complete when the ribosome reaches a “</a:t>
            </a:r>
            <a:r>
              <a:rPr lang="en-US" sz="3200" b="1" dirty="0" smtClean="0">
                <a:solidFill>
                  <a:srgbClr val="FFC000"/>
                </a:solidFill>
              </a:rPr>
              <a:t>STOP</a:t>
            </a:r>
            <a:r>
              <a:rPr lang="en-US" sz="3200" dirty="0" smtClean="0"/>
              <a:t>” codon</a:t>
            </a:r>
          </a:p>
          <a:p>
            <a:endParaRPr lang="en-US" sz="3200" dirty="0"/>
          </a:p>
          <a:p>
            <a:r>
              <a:rPr lang="en-US" sz="3200" dirty="0" smtClean="0"/>
              <a:t>The protein is then released into the cell.</a:t>
            </a:r>
            <a:endParaRPr lang="en-US" sz="2400" b="1" dirty="0" smtClean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077200" cy="3733800"/>
          </a:xfrm>
        </p:spPr>
        <p:txBody>
          <a:bodyPr/>
          <a:lstStyle/>
          <a:p>
            <a:r>
              <a:rPr lang="en-US" dirty="0"/>
              <a:t>Complementary mRNA sequence following transcription</a:t>
            </a:r>
            <a:r>
              <a:rPr lang="en-US" dirty="0" smtClean="0"/>
              <a:t>?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DNA:    G T C   A </a:t>
            </a:r>
            <a:r>
              <a:rPr lang="en-US" b="1" dirty="0" err="1" smtClean="0"/>
              <a:t>A</a:t>
            </a:r>
            <a:r>
              <a:rPr lang="en-US" b="1" dirty="0" smtClean="0"/>
              <a:t> T   C </a:t>
            </a:r>
            <a:r>
              <a:rPr lang="en-US" b="1" dirty="0" err="1" smtClean="0"/>
              <a:t>C</a:t>
            </a:r>
            <a:r>
              <a:rPr lang="en-US" b="1" dirty="0" smtClean="0"/>
              <a:t> T   </a:t>
            </a:r>
            <a:r>
              <a:rPr lang="en-US" b="1" dirty="0" err="1" smtClean="0"/>
              <a:t>T</a:t>
            </a:r>
            <a:r>
              <a:rPr lang="en-US" b="1" dirty="0" smtClean="0"/>
              <a:t> </a:t>
            </a:r>
            <a:r>
              <a:rPr lang="en-US" b="1" dirty="0" err="1" smtClean="0"/>
              <a:t>T</a:t>
            </a:r>
            <a:r>
              <a:rPr lang="en-US" b="1" dirty="0" smtClean="0"/>
              <a:t> A   G C T   A C G   T A T   A C T</a:t>
            </a:r>
          </a:p>
          <a:p>
            <a:r>
              <a:rPr lang="en-US" b="1" dirty="0" smtClean="0"/>
              <a:t>mRNA: C A 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052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229600" cy="3733800"/>
          </a:xfrm>
        </p:spPr>
        <p:txBody>
          <a:bodyPr/>
          <a:lstStyle/>
          <a:p>
            <a:r>
              <a:rPr lang="en-US" dirty="0"/>
              <a:t>Complementary mRNA sequence following transcription</a:t>
            </a:r>
            <a:r>
              <a:rPr lang="en-US" dirty="0" smtClean="0"/>
              <a:t>?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DNA:    G T C   A </a:t>
            </a:r>
            <a:r>
              <a:rPr lang="en-US" b="1" dirty="0" err="1" smtClean="0"/>
              <a:t>A</a:t>
            </a:r>
            <a:r>
              <a:rPr lang="en-US" b="1" dirty="0" smtClean="0"/>
              <a:t> T   C </a:t>
            </a:r>
            <a:r>
              <a:rPr lang="en-US" b="1" dirty="0" err="1" smtClean="0"/>
              <a:t>C</a:t>
            </a:r>
            <a:r>
              <a:rPr lang="en-US" b="1" dirty="0" smtClean="0"/>
              <a:t> T   </a:t>
            </a:r>
            <a:r>
              <a:rPr lang="en-US" b="1" dirty="0" err="1" smtClean="0"/>
              <a:t>T</a:t>
            </a:r>
            <a:r>
              <a:rPr lang="en-US" b="1" dirty="0" smtClean="0"/>
              <a:t> </a:t>
            </a:r>
            <a:r>
              <a:rPr lang="en-US" b="1" dirty="0" err="1" smtClean="0"/>
              <a:t>T</a:t>
            </a:r>
            <a:r>
              <a:rPr lang="en-US" b="1" dirty="0" smtClean="0"/>
              <a:t> A   G C T   A C G   T A T   A C T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mRNA: C A G  U </a:t>
            </a:r>
            <a:r>
              <a:rPr lang="en-US" b="1" dirty="0" err="1" smtClean="0">
                <a:solidFill>
                  <a:srgbClr val="FFC000"/>
                </a:solidFill>
              </a:rPr>
              <a:t>U</a:t>
            </a:r>
            <a:r>
              <a:rPr lang="en-US" b="1" dirty="0" smtClean="0">
                <a:solidFill>
                  <a:srgbClr val="FFC000"/>
                </a:solidFill>
              </a:rPr>
              <a:t> A  G </a:t>
            </a:r>
            <a:r>
              <a:rPr lang="en-US" b="1" dirty="0" err="1" smtClean="0">
                <a:solidFill>
                  <a:srgbClr val="FFC000"/>
                </a:solidFill>
              </a:rPr>
              <a:t>G</a:t>
            </a:r>
            <a:r>
              <a:rPr lang="en-US" b="1" dirty="0" smtClean="0">
                <a:solidFill>
                  <a:srgbClr val="FFC000"/>
                </a:solidFill>
              </a:rPr>
              <a:t> A  </a:t>
            </a:r>
            <a:r>
              <a:rPr lang="en-US" b="1" dirty="0" err="1" smtClean="0">
                <a:solidFill>
                  <a:srgbClr val="FFC000"/>
                </a:solidFill>
              </a:rPr>
              <a:t>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A</a:t>
            </a:r>
            <a:r>
              <a:rPr lang="en-US" b="1" dirty="0" smtClean="0">
                <a:solidFill>
                  <a:srgbClr val="FFC000"/>
                </a:solidFill>
              </a:rPr>
              <a:t> U  C G A  U G C   A U A  U G 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664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229600" cy="3733800"/>
          </a:xfrm>
        </p:spPr>
        <p:txBody>
          <a:bodyPr/>
          <a:lstStyle/>
          <a:p>
            <a:r>
              <a:rPr lang="en-US" dirty="0"/>
              <a:t>Complementary mRNA sequence following transcription</a:t>
            </a:r>
            <a:r>
              <a:rPr lang="en-US" dirty="0" smtClean="0"/>
              <a:t>?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DNA:    G T C   A </a:t>
            </a:r>
            <a:r>
              <a:rPr lang="en-US" b="1" dirty="0" err="1" smtClean="0"/>
              <a:t>A</a:t>
            </a:r>
            <a:r>
              <a:rPr lang="en-US" b="1" dirty="0" smtClean="0"/>
              <a:t> T   C </a:t>
            </a:r>
            <a:r>
              <a:rPr lang="en-US" b="1" dirty="0" err="1" smtClean="0"/>
              <a:t>C</a:t>
            </a:r>
            <a:r>
              <a:rPr lang="en-US" b="1" dirty="0" smtClean="0"/>
              <a:t> T   </a:t>
            </a:r>
            <a:r>
              <a:rPr lang="en-US" b="1" dirty="0" err="1" smtClean="0"/>
              <a:t>T</a:t>
            </a:r>
            <a:r>
              <a:rPr lang="en-US" b="1" dirty="0" smtClean="0"/>
              <a:t> </a:t>
            </a:r>
            <a:r>
              <a:rPr lang="en-US" b="1" dirty="0" err="1" smtClean="0"/>
              <a:t>T</a:t>
            </a:r>
            <a:r>
              <a:rPr lang="en-US" b="1" dirty="0" smtClean="0"/>
              <a:t> A   G C T   A C G   T A T   A C T</a:t>
            </a:r>
          </a:p>
          <a:p>
            <a:r>
              <a:rPr lang="en-US" b="1" dirty="0" smtClean="0"/>
              <a:t>mRNA: C A G  U </a:t>
            </a:r>
            <a:r>
              <a:rPr lang="en-US" b="1" dirty="0" err="1" smtClean="0"/>
              <a:t>U</a:t>
            </a:r>
            <a:r>
              <a:rPr lang="en-US" b="1" dirty="0" smtClean="0"/>
              <a:t> A  G </a:t>
            </a:r>
            <a:r>
              <a:rPr lang="en-US" b="1" dirty="0" err="1" smtClean="0"/>
              <a:t>G</a:t>
            </a:r>
            <a:r>
              <a:rPr lang="en-US" b="1" dirty="0" smtClean="0"/>
              <a:t> A  </a:t>
            </a:r>
            <a:r>
              <a:rPr lang="en-US" b="1" dirty="0" err="1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A</a:t>
            </a:r>
            <a:r>
              <a:rPr lang="en-US" b="1" dirty="0" smtClean="0"/>
              <a:t> U  C G A  U G C   A U A  U G A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dirty="0" smtClean="0"/>
              <a:t>Signaled </a:t>
            </a:r>
            <a:r>
              <a:rPr lang="en-US" dirty="0"/>
              <a:t>amino acids during translation</a:t>
            </a:r>
            <a:r>
              <a:rPr lang="en-US" dirty="0" smtClean="0"/>
              <a:t>?</a:t>
            </a:r>
          </a:p>
          <a:p>
            <a:endParaRPr lang="en-US" b="1" dirty="0"/>
          </a:p>
          <a:p>
            <a:r>
              <a:rPr lang="en-US" b="1" dirty="0"/>
              <a:t>mRNA: C A G  U </a:t>
            </a:r>
            <a:r>
              <a:rPr lang="en-US" b="1" dirty="0" err="1"/>
              <a:t>U</a:t>
            </a:r>
            <a:r>
              <a:rPr lang="en-US" b="1" dirty="0"/>
              <a:t> A  G </a:t>
            </a:r>
            <a:r>
              <a:rPr lang="en-US" b="1" dirty="0" err="1"/>
              <a:t>G</a:t>
            </a:r>
            <a:r>
              <a:rPr lang="en-US" b="1" dirty="0"/>
              <a:t> A  </a:t>
            </a:r>
            <a:r>
              <a:rPr lang="en-US" b="1" dirty="0" err="1"/>
              <a:t>A</a:t>
            </a:r>
            <a:r>
              <a:rPr lang="en-US" b="1" dirty="0"/>
              <a:t> </a:t>
            </a:r>
            <a:r>
              <a:rPr lang="en-US" b="1" dirty="0" err="1"/>
              <a:t>A</a:t>
            </a:r>
            <a:r>
              <a:rPr lang="en-US" b="1" dirty="0"/>
              <a:t> U  C G A  U G C   A U A  U G </a:t>
            </a:r>
            <a:r>
              <a:rPr lang="en-US" b="1" dirty="0" smtClean="0"/>
              <a:t>A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      AA:   </a:t>
            </a:r>
            <a:r>
              <a:rPr lang="en-US" b="1" dirty="0" err="1" smtClean="0">
                <a:solidFill>
                  <a:srgbClr val="FFC000"/>
                </a:solidFill>
              </a:rPr>
              <a:t>Gln</a:t>
            </a:r>
            <a:r>
              <a:rPr lang="en-US" b="1" dirty="0" smtClean="0">
                <a:solidFill>
                  <a:srgbClr val="FFC000"/>
                </a:solidFill>
              </a:rPr>
              <a:t> -  </a:t>
            </a:r>
            <a:endParaRPr lang="en-US" b="1" dirty="0">
              <a:solidFill>
                <a:srgbClr val="FFC000"/>
              </a:solidFill>
            </a:endParaRPr>
          </a:p>
          <a:p>
            <a:endParaRPr lang="en-US" b="1" dirty="0" smtClean="0">
              <a:solidFill>
                <a:srgbClr val="FFC00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561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229600" cy="3733800"/>
          </a:xfrm>
        </p:spPr>
        <p:txBody>
          <a:bodyPr/>
          <a:lstStyle/>
          <a:p>
            <a:r>
              <a:rPr lang="en-US" dirty="0"/>
              <a:t>Complementary mRNA sequence following transcription</a:t>
            </a:r>
            <a:r>
              <a:rPr lang="en-US" dirty="0" smtClean="0"/>
              <a:t>?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DNA:    G T C   A </a:t>
            </a:r>
            <a:r>
              <a:rPr lang="en-US" b="1" dirty="0" err="1" smtClean="0"/>
              <a:t>A</a:t>
            </a:r>
            <a:r>
              <a:rPr lang="en-US" b="1" dirty="0" smtClean="0"/>
              <a:t> T   C </a:t>
            </a:r>
            <a:r>
              <a:rPr lang="en-US" b="1" dirty="0" err="1" smtClean="0"/>
              <a:t>C</a:t>
            </a:r>
            <a:r>
              <a:rPr lang="en-US" b="1" dirty="0" smtClean="0"/>
              <a:t> T   </a:t>
            </a:r>
            <a:r>
              <a:rPr lang="en-US" b="1" dirty="0" err="1" smtClean="0"/>
              <a:t>T</a:t>
            </a:r>
            <a:r>
              <a:rPr lang="en-US" b="1" dirty="0" smtClean="0"/>
              <a:t> </a:t>
            </a:r>
            <a:r>
              <a:rPr lang="en-US" b="1" dirty="0" err="1" smtClean="0"/>
              <a:t>T</a:t>
            </a:r>
            <a:r>
              <a:rPr lang="en-US" b="1" dirty="0" smtClean="0"/>
              <a:t> A   G C T   A C G   T A T   A C T</a:t>
            </a:r>
          </a:p>
          <a:p>
            <a:r>
              <a:rPr lang="en-US" b="1" dirty="0" smtClean="0"/>
              <a:t>mRNA: C A G  U </a:t>
            </a:r>
            <a:r>
              <a:rPr lang="en-US" b="1" dirty="0" err="1" smtClean="0"/>
              <a:t>U</a:t>
            </a:r>
            <a:r>
              <a:rPr lang="en-US" b="1" dirty="0" smtClean="0"/>
              <a:t> A  G </a:t>
            </a:r>
            <a:r>
              <a:rPr lang="en-US" b="1" dirty="0" err="1" smtClean="0"/>
              <a:t>G</a:t>
            </a:r>
            <a:r>
              <a:rPr lang="en-US" b="1" dirty="0" smtClean="0"/>
              <a:t> A  </a:t>
            </a:r>
            <a:r>
              <a:rPr lang="en-US" b="1" dirty="0" err="1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A</a:t>
            </a:r>
            <a:r>
              <a:rPr lang="en-US" b="1" dirty="0" smtClean="0"/>
              <a:t> U  C G A  U G C   A U A  U G A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dirty="0" smtClean="0"/>
              <a:t>Signaled </a:t>
            </a:r>
            <a:r>
              <a:rPr lang="en-US" dirty="0"/>
              <a:t>amino acids during translation</a:t>
            </a:r>
            <a:r>
              <a:rPr lang="en-US" dirty="0" smtClean="0"/>
              <a:t>?</a:t>
            </a:r>
          </a:p>
          <a:p>
            <a:endParaRPr lang="en-US" b="1" dirty="0"/>
          </a:p>
          <a:p>
            <a:r>
              <a:rPr lang="en-US" b="1" dirty="0"/>
              <a:t>mRNA: C A G  U </a:t>
            </a:r>
            <a:r>
              <a:rPr lang="en-US" b="1" dirty="0" err="1"/>
              <a:t>U</a:t>
            </a:r>
            <a:r>
              <a:rPr lang="en-US" b="1" dirty="0"/>
              <a:t> A  G </a:t>
            </a:r>
            <a:r>
              <a:rPr lang="en-US" b="1" dirty="0" err="1"/>
              <a:t>G</a:t>
            </a:r>
            <a:r>
              <a:rPr lang="en-US" b="1" dirty="0"/>
              <a:t> A  </a:t>
            </a:r>
            <a:r>
              <a:rPr lang="en-US" b="1" dirty="0" err="1"/>
              <a:t>A</a:t>
            </a:r>
            <a:r>
              <a:rPr lang="en-US" b="1" dirty="0"/>
              <a:t> </a:t>
            </a:r>
            <a:r>
              <a:rPr lang="en-US" b="1" dirty="0" err="1"/>
              <a:t>A</a:t>
            </a:r>
            <a:r>
              <a:rPr lang="en-US" b="1" dirty="0"/>
              <a:t> U  C G A  U G C   A U A  U G </a:t>
            </a:r>
            <a:r>
              <a:rPr lang="en-US" b="1" dirty="0" smtClean="0"/>
              <a:t>A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      AA:   </a:t>
            </a:r>
            <a:r>
              <a:rPr lang="en-US" b="1" dirty="0" err="1" smtClean="0">
                <a:solidFill>
                  <a:srgbClr val="FFC000"/>
                </a:solidFill>
              </a:rPr>
              <a:t>Gln</a:t>
            </a:r>
            <a:r>
              <a:rPr lang="en-US" b="1" dirty="0" smtClean="0">
                <a:solidFill>
                  <a:srgbClr val="FFC000"/>
                </a:solidFill>
              </a:rPr>
              <a:t>  -   </a:t>
            </a:r>
            <a:r>
              <a:rPr lang="en-US" b="1" dirty="0" err="1" smtClean="0">
                <a:solidFill>
                  <a:srgbClr val="FFC000"/>
                </a:solidFill>
              </a:rPr>
              <a:t>Leu</a:t>
            </a:r>
            <a:r>
              <a:rPr lang="en-US" b="1" dirty="0" smtClean="0">
                <a:solidFill>
                  <a:srgbClr val="FFC000"/>
                </a:solidFill>
              </a:rPr>
              <a:t>   -  </a:t>
            </a:r>
            <a:r>
              <a:rPr lang="en-US" b="1" dirty="0" err="1" smtClean="0">
                <a:solidFill>
                  <a:srgbClr val="FFC000"/>
                </a:solidFill>
              </a:rPr>
              <a:t>Gly</a:t>
            </a:r>
            <a:r>
              <a:rPr lang="en-US" b="1" dirty="0" smtClean="0">
                <a:solidFill>
                  <a:srgbClr val="FFC000"/>
                </a:solidFill>
              </a:rPr>
              <a:t>  - </a:t>
            </a:r>
            <a:r>
              <a:rPr lang="en-US" b="1" dirty="0" err="1" smtClean="0">
                <a:solidFill>
                  <a:srgbClr val="FFC000"/>
                </a:solidFill>
              </a:rPr>
              <a:t>Asn</a:t>
            </a:r>
            <a:r>
              <a:rPr lang="en-US" b="1" dirty="0" smtClean="0">
                <a:solidFill>
                  <a:srgbClr val="FFC000"/>
                </a:solidFill>
              </a:rPr>
              <a:t>   -   </a:t>
            </a:r>
            <a:r>
              <a:rPr lang="en-US" b="1" dirty="0" err="1" smtClean="0">
                <a:solidFill>
                  <a:srgbClr val="FFC000"/>
                </a:solidFill>
              </a:rPr>
              <a:t>Arg</a:t>
            </a:r>
            <a:r>
              <a:rPr lang="en-US" b="1" dirty="0" smtClean="0">
                <a:solidFill>
                  <a:srgbClr val="FFC000"/>
                </a:solidFill>
              </a:rPr>
              <a:t>   -   </a:t>
            </a:r>
            <a:r>
              <a:rPr lang="en-US" b="1" dirty="0" err="1" smtClean="0">
                <a:solidFill>
                  <a:srgbClr val="FFC000"/>
                </a:solidFill>
              </a:rPr>
              <a:t>Cys</a:t>
            </a:r>
            <a:r>
              <a:rPr lang="en-US" b="1" dirty="0" smtClean="0">
                <a:solidFill>
                  <a:srgbClr val="FFC000"/>
                </a:solidFill>
              </a:rPr>
              <a:t>   -   Ile   -   STOP   </a:t>
            </a:r>
            <a:endParaRPr lang="en-US" b="1" dirty="0">
              <a:solidFill>
                <a:srgbClr val="FFC000"/>
              </a:solidFill>
            </a:endParaRPr>
          </a:p>
          <a:p>
            <a:endParaRPr lang="en-US" b="1" dirty="0" smtClean="0">
              <a:solidFill>
                <a:srgbClr val="FFC00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64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46481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</a:t>
            </a:r>
            <a:r>
              <a:rPr lang="en-US" sz="2800" dirty="0"/>
              <a:t>are proteins?</a:t>
            </a:r>
          </a:p>
          <a:p>
            <a:pPr lvl="1"/>
            <a:r>
              <a:rPr lang="en-US" sz="2000" dirty="0"/>
              <a:t>A biological macromolecule made up of </a:t>
            </a:r>
            <a:r>
              <a:rPr lang="en-US" sz="2000" b="1" i="1" dirty="0"/>
              <a:t>chains of amino acids</a:t>
            </a:r>
            <a:r>
              <a:rPr lang="en-US" sz="2000" dirty="0" smtClean="0"/>
              <a:t>!</a:t>
            </a:r>
          </a:p>
          <a:p>
            <a:r>
              <a:rPr lang="en-US" sz="2800" dirty="0"/>
              <a:t>Why </a:t>
            </a:r>
            <a:r>
              <a:rPr lang="en-US" sz="2800" b="1" i="1" dirty="0"/>
              <a:t>proteins</a:t>
            </a:r>
            <a:r>
              <a:rPr lang="en-US" sz="2800" dirty="0"/>
              <a:t>?</a:t>
            </a:r>
          </a:p>
          <a:p>
            <a:pPr lvl="1"/>
            <a:r>
              <a:rPr lang="en-US" sz="2000" dirty="0"/>
              <a:t>Wide variety of functions – metabolism, speeding up reactions (enzymes), building muscle, DNA replication, </a:t>
            </a:r>
            <a:r>
              <a:rPr lang="en-US" sz="2000" dirty="0" err="1"/>
              <a:t>etc</a:t>
            </a:r>
            <a:r>
              <a:rPr lang="en-US" sz="2000" dirty="0"/>
              <a:t>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b="1" i="1" dirty="0" smtClean="0">
                <a:solidFill>
                  <a:srgbClr val="FFC000"/>
                </a:solidFill>
              </a:rPr>
              <a:t>gene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is a portion of a DNA molecule which contains the instructions for the making of a protein.</a:t>
            </a:r>
          </a:p>
          <a:p>
            <a:pPr lvl="1"/>
            <a:r>
              <a:rPr lang="en-US" sz="2000" dirty="0" smtClean="0"/>
              <a:t>DNA has the “recipe!”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56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229600" cy="3733800"/>
          </a:xfrm>
        </p:spPr>
        <p:txBody>
          <a:bodyPr/>
          <a:lstStyle/>
          <a:p>
            <a:r>
              <a:rPr lang="en-US" dirty="0"/>
              <a:t>Complementary mRNA sequence following transcription</a:t>
            </a:r>
            <a:r>
              <a:rPr lang="en-US" dirty="0" smtClean="0"/>
              <a:t>?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DNA:    G T C   A </a:t>
            </a:r>
            <a:r>
              <a:rPr lang="en-US" b="1" dirty="0" err="1" smtClean="0"/>
              <a:t>A</a:t>
            </a:r>
            <a:r>
              <a:rPr lang="en-US" b="1" dirty="0" smtClean="0"/>
              <a:t> T   C </a:t>
            </a:r>
            <a:r>
              <a:rPr lang="en-US" b="1" dirty="0" err="1" smtClean="0"/>
              <a:t>C</a:t>
            </a:r>
            <a:r>
              <a:rPr lang="en-US" b="1" dirty="0" smtClean="0"/>
              <a:t> T   </a:t>
            </a:r>
            <a:r>
              <a:rPr lang="en-US" b="1" dirty="0" err="1" smtClean="0"/>
              <a:t>T</a:t>
            </a:r>
            <a:r>
              <a:rPr lang="en-US" b="1" dirty="0" smtClean="0"/>
              <a:t> </a:t>
            </a:r>
            <a:r>
              <a:rPr lang="en-US" b="1" dirty="0" err="1" smtClean="0"/>
              <a:t>T</a:t>
            </a:r>
            <a:r>
              <a:rPr lang="en-US" b="1" dirty="0" smtClean="0"/>
              <a:t> A   G C T   A C G   T A T   A C T</a:t>
            </a:r>
          </a:p>
          <a:p>
            <a:r>
              <a:rPr lang="en-US" b="1" dirty="0" smtClean="0"/>
              <a:t>mRNA: C A G  U </a:t>
            </a:r>
            <a:r>
              <a:rPr lang="en-US" b="1" dirty="0" err="1" smtClean="0"/>
              <a:t>U</a:t>
            </a:r>
            <a:r>
              <a:rPr lang="en-US" b="1" dirty="0" smtClean="0"/>
              <a:t> A  G </a:t>
            </a:r>
            <a:r>
              <a:rPr lang="en-US" b="1" dirty="0" err="1" smtClean="0"/>
              <a:t>G</a:t>
            </a:r>
            <a:r>
              <a:rPr lang="en-US" b="1" dirty="0" smtClean="0"/>
              <a:t> A  </a:t>
            </a:r>
            <a:r>
              <a:rPr lang="en-US" b="1" dirty="0" err="1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A</a:t>
            </a:r>
            <a:r>
              <a:rPr lang="en-US" b="1" dirty="0" smtClean="0"/>
              <a:t> U  C G A  U G C   A U A  U G A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dirty="0" err="1" smtClean="0"/>
              <a:t>tRNA</a:t>
            </a:r>
            <a:r>
              <a:rPr lang="en-US" dirty="0" smtClean="0"/>
              <a:t> Anticodons?</a:t>
            </a:r>
          </a:p>
          <a:p>
            <a:endParaRPr lang="en-US" b="1" dirty="0"/>
          </a:p>
          <a:p>
            <a:r>
              <a:rPr lang="en-US" b="1" dirty="0"/>
              <a:t>mRNA: C A G  U </a:t>
            </a:r>
            <a:r>
              <a:rPr lang="en-US" b="1" dirty="0" err="1"/>
              <a:t>U</a:t>
            </a:r>
            <a:r>
              <a:rPr lang="en-US" b="1" dirty="0"/>
              <a:t> A  G </a:t>
            </a:r>
            <a:r>
              <a:rPr lang="en-US" b="1" dirty="0" err="1"/>
              <a:t>G</a:t>
            </a:r>
            <a:r>
              <a:rPr lang="en-US" b="1" dirty="0"/>
              <a:t> A  </a:t>
            </a:r>
            <a:r>
              <a:rPr lang="en-US" b="1" dirty="0" err="1"/>
              <a:t>A</a:t>
            </a:r>
            <a:r>
              <a:rPr lang="en-US" b="1" dirty="0"/>
              <a:t> </a:t>
            </a:r>
            <a:r>
              <a:rPr lang="en-US" b="1" dirty="0" err="1"/>
              <a:t>A</a:t>
            </a:r>
            <a:r>
              <a:rPr lang="en-US" b="1" dirty="0"/>
              <a:t> U  C G A  U G C   A U A  U G </a:t>
            </a:r>
            <a:r>
              <a:rPr lang="en-US" b="1" dirty="0" smtClean="0"/>
              <a:t>A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  </a:t>
            </a:r>
            <a:r>
              <a:rPr lang="en-US" b="1" dirty="0" err="1" smtClean="0">
                <a:solidFill>
                  <a:srgbClr val="FFC000"/>
                </a:solidFill>
              </a:rPr>
              <a:t>tRNA</a:t>
            </a:r>
            <a:r>
              <a:rPr lang="en-US" b="1" dirty="0" smtClean="0">
                <a:solidFill>
                  <a:srgbClr val="FFC000"/>
                </a:solidFill>
              </a:rPr>
              <a:t>: G U C  </a:t>
            </a:r>
            <a:endParaRPr lang="en-US" b="1" dirty="0">
              <a:solidFill>
                <a:srgbClr val="FFC000"/>
              </a:solidFill>
            </a:endParaRPr>
          </a:p>
          <a:p>
            <a:endParaRPr lang="en-US" b="1" dirty="0" smtClean="0">
              <a:solidFill>
                <a:srgbClr val="FFC00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213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229600" cy="3733800"/>
          </a:xfrm>
        </p:spPr>
        <p:txBody>
          <a:bodyPr/>
          <a:lstStyle/>
          <a:p>
            <a:r>
              <a:rPr lang="en-US" dirty="0"/>
              <a:t>Complementary mRNA sequence following transcription</a:t>
            </a:r>
            <a:r>
              <a:rPr lang="en-US" dirty="0" smtClean="0"/>
              <a:t>?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DNA:    G T C   A </a:t>
            </a:r>
            <a:r>
              <a:rPr lang="en-US" b="1" dirty="0" err="1" smtClean="0"/>
              <a:t>A</a:t>
            </a:r>
            <a:r>
              <a:rPr lang="en-US" b="1" dirty="0" smtClean="0"/>
              <a:t> T   C </a:t>
            </a:r>
            <a:r>
              <a:rPr lang="en-US" b="1" dirty="0" err="1" smtClean="0"/>
              <a:t>C</a:t>
            </a:r>
            <a:r>
              <a:rPr lang="en-US" b="1" dirty="0" smtClean="0"/>
              <a:t> T   </a:t>
            </a:r>
            <a:r>
              <a:rPr lang="en-US" b="1" dirty="0" err="1" smtClean="0"/>
              <a:t>T</a:t>
            </a:r>
            <a:r>
              <a:rPr lang="en-US" b="1" dirty="0" smtClean="0"/>
              <a:t> </a:t>
            </a:r>
            <a:r>
              <a:rPr lang="en-US" b="1" dirty="0" err="1" smtClean="0"/>
              <a:t>T</a:t>
            </a:r>
            <a:r>
              <a:rPr lang="en-US" b="1" dirty="0" smtClean="0"/>
              <a:t> A   G C T   A C G   T A T   A C T</a:t>
            </a:r>
          </a:p>
          <a:p>
            <a:r>
              <a:rPr lang="en-US" b="1" dirty="0" smtClean="0"/>
              <a:t>mRNA: C A G  U </a:t>
            </a:r>
            <a:r>
              <a:rPr lang="en-US" b="1" dirty="0" err="1" smtClean="0"/>
              <a:t>U</a:t>
            </a:r>
            <a:r>
              <a:rPr lang="en-US" b="1" dirty="0" smtClean="0"/>
              <a:t> A  G </a:t>
            </a:r>
            <a:r>
              <a:rPr lang="en-US" b="1" dirty="0" err="1" smtClean="0"/>
              <a:t>G</a:t>
            </a:r>
            <a:r>
              <a:rPr lang="en-US" b="1" dirty="0" smtClean="0"/>
              <a:t> A  </a:t>
            </a:r>
            <a:r>
              <a:rPr lang="en-US" b="1" dirty="0" err="1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A</a:t>
            </a:r>
            <a:r>
              <a:rPr lang="en-US" b="1" dirty="0" smtClean="0"/>
              <a:t> U  C G A  U G C   A U A  U G A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dirty="0" err="1" smtClean="0"/>
              <a:t>tRNA</a:t>
            </a:r>
            <a:r>
              <a:rPr lang="en-US" dirty="0" smtClean="0"/>
              <a:t> Anticodons?</a:t>
            </a:r>
          </a:p>
          <a:p>
            <a:endParaRPr lang="en-US" b="1" dirty="0"/>
          </a:p>
          <a:p>
            <a:r>
              <a:rPr lang="en-US" b="1" dirty="0"/>
              <a:t>mRNA: C A G  U </a:t>
            </a:r>
            <a:r>
              <a:rPr lang="en-US" b="1" dirty="0" err="1"/>
              <a:t>U</a:t>
            </a:r>
            <a:r>
              <a:rPr lang="en-US" b="1" dirty="0"/>
              <a:t> A  G </a:t>
            </a:r>
            <a:r>
              <a:rPr lang="en-US" b="1" dirty="0" err="1"/>
              <a:t>G</a:t>
            </a:r>
            <a:r>
              <a:rPr lang="en-US" b="1" dirty="0"/>
              <a:t> A  </a:t>
            </a:r>
            <a:r>
              <a:rPr lang="en-US" b="1" dirty="0" err="1"/>
              <a:t>A</a:t>
            </a:r>
            <a:r>
              <a:rPr lang="en-US" b="1" dirty="0"/>
              <a:t> </a:t>
            </a:r>
            <a:r>
              <a:rPr lang="en-US" b="1" dirty="0" err="1"/>
              <a:t>A</a:t>
            </a:r>
            <a:r>
              <a:rPr lang="en-US" b="1" dirty="0"/>
              <a:t> U  C G A  U G C   A U A  U G </a:t>
            </a:r>
            <a:r>
              <a:rPr lang="en-US" b="1" dirty="0" smtClean="0"/>
              <a:t>A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  </a:t>
            </a:r>
            <a:r>
              <a:rPr lang="en-US" b="1" dirty="0" err="1" smtClean="0">
                <a:solidFill>
                  <a:srgbClr val="FFC000"/>
                </a:solidFill>
              </a:rPr>
              <a:t>tRNA</a:t>
            </a:r>
            <a:r>
              <a:rPr lang="en-US" b="1" dirty="0" smtClean="0">
                <a:solidFill>
                  <a:srgbClr val="FFC000"/>
                </a:solidFill>
              </a:rPr>
              <a:t>: G U C  A </a:t>
            </a:r>
            <a:r>
              <a:rPr lang="en-US" b="1" dirty="0" err="1" smtClean="0">
                <a:solidFill>
                  <a:srgbClr val="FFC000"/>
                </a:solidFill>
              </a:rPr>
              <a:t>A</a:t>
            </a:r>
            <a:r>
              <a:rPr lang="en-US" b="1" dirty="0" smtClean="0">
                <a:solidFill>
                  <a:srgbClr val="FFC000"/>
                </a:solidFill>
              </a:rPr>
              <a:t> U  C </a:t>
            </a:r>
            <a:r>
              <a:rPr lang="en-US" b="1" dirty="0" err="1" smtClean="0">
                <a:solidFill>
                  <a:srgbClr val="FFC000"/>
                </a:solidFill>
              </a:rPr>
              <a:t>C</a:t>
            </a:r>
            <a:r>
              <a:rPr lang="en-US" b="1" dirty="0" smtClean="0">
                <a:solidFill>
                  <a:srgbClr val="FFC000"/>
                </a:solidFill>
              </a:rPr>
              <a:t> U  </a:t>
            </a:r>
            <a:r>
              <a:rPr lang="en-US" b="1" dirty="0" err="1" smtClean="0">
                <a:solidFill>
                  <a:srgbClr val="FFC000"/>
                </a:solidFill>
              </a:rPr>
              <a:t>U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U</a:t>
            </a:r>
            <a:r>
              <a:rPr lang="en-US" b="1" dirty="0" smtClean="0">
                <a:solidFill>
                  <a:srgbClr val="FFC000"/>
                </a:solidFill>
              </a:rPr>
              <a:t> A  G C U  A C G  U A U  A C U      </a:t>
            </a:r>
            <a:endParaRPr lang="en-US" b="1" dirty="0">
              <a:solidFill>
                <a:srgbClr val="FFC000"/>
              </a:solidFill>
            </a:endParaRPr>
          </a:p>
          <a:p>
            <a:endParaRPr lang="en-US" b="1" dirty="0" smtClean="0">
              <a:solidFill>
                <a:srgbClr val="FFC00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977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What if a mutation occurred?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DNA:    G T C   A </a:t>
            </a:r>
            <a:r>
              <a:rPr lang="en-US" b="1" dirty="0" err="1" smtClean="0"/>
              <a:t>A</a:t>
            </a:r>
            <a:r>
              <a:rPr lang="en-US" b="1" dirty="0" smtClean="0"/>
              <a:t> T   </a:t>
            </a:r>
            <a:r>
              <a:rPr lang="en-US" b="1" u="sng" dirty="0" smtClean="0"/>
              <a:t>A</a:t>
            </a:r>
            <a:r>
              <a:rPr lang="en-US" b="1" dirty="0" smtClean="0"/>
              <a:t> C T   </a:t>
            </a:r>
            <a:r>
              <a:rPr lang="en-US" b="1" dirty="0" err="1" smtClean="0"/>
              <a:t>T</a:t>
            </a:r>
            <a:r>
              <a:rPr lang="en-US" b="1" dirty="0" smtClean="0"/>
              <a:t> </a:t>
            </a:r>
            <a:r>
              <a:rPr lang="en-US" b="1" dirty="0" err="1" smtClean="0"/>
              <a:t>T</a:t>
            </a:r>
            <a:r>
              <a:rPr lang="en-US" b="1" dirty="0" smtClean="0"/>
              <a:t> A   G C T   A C G   T A T   A C T</a:t>
            </a:r>
          </a:p>
          <a:p>
            <a:pPr marL="68580" indent="0">
              <a:buNone/>
            </a:pPr>
            <a:endParaRPr lang="en-US" b="1" dirty="0"/>
          </a:p>
          <a:p>
            <a:r>
              <a:rPr lang="en-US" b="1" dirty="0">
                <a:solidFill>
                  <a:srgbClr val="FFC000"/>
                </a:solidFill>
              </a:rPr>
              <a:t>mRNA: C A </a:t>
            </a:r>
            <a:r>
              <a:rPr lang="en-US" b="1" dirty="0" smtClean="0">
                <a:solidFill>
                  <a:srgbClr val="FFC000"/>
                </a:solidFill>
              </a:rPr>
              <a:t>G</a:t>
            </a:r>
            <a:endParaRPr lang="en-US" b="1" dirty="0">
              <a:solidFill>
                <a:srgbClr val="FFC000"/>
              </a:solidFill>
            </a:endParaRPr>
          </a:p>
          <a:p>
            <a:endParaRPr lang="en-US" b="1" dirty="0" smtClean="0">
              <a:solidFill>
                <a:srgbClr val="FFC00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365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What if a mutation occurred?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DNA:    G T C   A </a:t>
            </a:r>
            <a:r>
              <a:rPr lang="en-US" b="1" dirty="0" err="1" smtClean="0"/>
              <a:t>A</a:t>
            </a:r>
            <a:r>
              <a:rPr lang="en-US" b="1" dirty="0" smtClean="0"/>
              <a:t> T   </a:t>
            </a:r>
            <a:r>
              <a:rPr lang="en-US" b="1" u="sng" dirty="0" smtClean="0"/>
              <a:t>A</a:t>
            </a:r>
            <a:r>
              <a:rPr lang="en-US" b="1" dirty="0" smtClean="0"/>
              <a:t> C T   </a:t>
            </a:r>
            <a:r>
              <a:rPr lang="en-US" b="1" dirty="0" err="1" smtClean="0"/>
              <a:t>T</a:t>
            </a:r>
            <a:r>
              <a:rPr lang="en-US" b="1" dirty="0" smtClean="0"/>
              <a:t> </a:t>
            </a:r>
            <a:r>
              <a:rPr lang="en-US" b="1" dirty="0" err="1" smtClean="0"/>
              <a:t>T</a:t>
            </a:r>
            <a:r>
              <a:rPr lang="en-US" b="1" dirty="0" smtClean="0"/>
              <a:t> A   G C T   A C G   T A T   A C T</a:t>
            </a:r>
          </a:p>
          <a:p>
            <a:pPr marL="68580" indent="0">
              <a:buNone/>
            </a:pPr>
            <a:endParaRPr lang="en-US" b="1" dirty="0"/>
          </a:p>
          <a:p>
            <a:r>
              <a:rPr lang="en-US" b="1" dirty="0">
                <a:solidFill>
                  <a:srgbClr val="FFC000"/>
                </a:solidFill>
              </a:rPr>
              <a:t>mRNA: C A </a:t>
            </a:r>
            <a:r>
              <a:rPr lang="en-US" b="1" dirty="0" smtClean="0">
                <a:solidFill>
                  <a:srgbClr val="FFC000"/>
                </a:solidFill>
              </a:rPr>
              <a:t>G  </a:t>
            </a:r>
            <a:r>
              <a:rPr lang="en-US" b="1" dirty="0">
                <a:solidFill>
                  <a:srgbClr val="FFC000"/>
                </a:solidFill>
              </a:rPr>
              <a:t>U </a:t>
            </a:r>
            <a:r>
              <a:rPr lang="en-US" b="1" dirty="0" err="1">
                <a:solidFill>
                  <a:srgbClr val="FFC000"/>
                </a:solidFill>
              </a:rPr>
              <a:t>U</a:t>
            </a:r>
            <a:r>
              <a:rPr lang="en-US" b="1" dirty="0">
                <a:solidFill>
                  <a:srgbClr val="FFC000"/>
                </a:solidFill>
              </a:rPr>
              <a:t> A  </a:t>
            </a:r>
            <a:r>
              <a:rPr lang="en-US" b="1" u="sng" dirty="0" smtClean="0">
                <a:solidFill>
                  <a:srgbClr val="FFC000"/>
                </a:solidFill>
              </a:rPr>
              <a:t>U </a:t>
            </a:r>
            <a:r>
              <a:rPr lang="en-US" b="1" dirty="0" smtClean="0">
                <a:solidFill>
                  <a:srgbClr val="FFC000"/>
                </a:solidFill>
              </a:rPr>
              <a:t>G </a:t>
            </a:r>
            <a:r>
              <a:rPr lang="en-US" b="1" dirty="0">
                <a:solidFill>
                  <a:srgbClr val="FFC000"/>
                </a:solidFill>
              </a:rPr>
              <a:t>A  </a:t>
            </a:r>
            <a:r>
              <a:rPr lang="en-US" b="1" dirty="0" err="1">
                <a:solidFill>
                  <a:srgbClr val="FFC000"/>
                </a:solidFill>
              </a:rPr>
              <a:t>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A</a:t>
            </a:r>
            <a:r>
              <a:rPr lang="en-US" b="1" dirty="0">
                <a:solidFill>
                  <a:srgbClr val="FFC000"/>
                </a:solidFill>
              </a:rPr>
              <a:t> U  C G A  U G C   A U A  U G </a:t>
            </a:r>
            <a:r>
              <a:rPr lang="en-US" b="1" dirty="0" smtClean="0">
                <a:solidFill>
                  <a:srgbClr val="FFC000"/>
                </a:solidFill>
              </a:rPr>
              <a:t>A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endParaRPr lang="en-US" b="1" dirty="0">
              <a:solidFill>
                <a:srgbClr val="FFC000"/>
              </a:solidFill>
            </a:endParaRPr>
          </a:p>
          <a:p>
            <a:endParaRPr lang="en-US" b="1" dirty="0" smtClean="0">
              <a:solidFill>
                <a:srgbClr val="FFC00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269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What if a mutation occurred?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DNA:    G T C   A </a:t>
            </a:r>
            <a:r>
              <a:rPr lang="en-US" b="1" dirty="0" err="1" smtClean="0"/>
              <a:t>A</a:t>
            </a:r>
            <a:r>
              <a:rPr lang="en-US" b="1" dirty="0" smtClean="0"/>
              <a:t> T   </a:t>
            </a:r>
            <a:r>
              <a:rPr lang="en-US" b="1" u="sng" dirty="0" smtClean="0"/>
              <a:t>A</a:t>
            </a:r>
            <a:r>
              <a:rPr lang="en-US" b="1" dirty="0" smtClean="0"/>
              <a:t> C T   </a:t>
            </a:r>
            <a:r>
              <a:rPr lang="en-US" b="1" dirty="0" err="1" smtClean="0"/>
              <a:t>T</a:t>
            </a:r>
            <a:r>
              <a:rPr lang="en-US" b="1" dirty="0" smtClean="0"/>
              <a:t> </a:t>
            </a:r>
            <a:r>
              <a:rPr lang="en-US" b="1" dirty="0" err="1" smtClean="0"/>
              <a:t>T</a:t>
            </a:r>
            <a:r>
              <a:rPr lang="en-US" b="1" dirty="0" smtClean="0"/>
              <a:t> A   G C T   A C G   T A T   A C T</a:t>
            </a:r>
          </a:p>
          <a:p>
            <a:pPr marL="68580" indent="0">
              <a:buNone/>
            </a:pPr>
            <a:endParaRPr lang="en-US" b="1" dirty="0"/>
          </a:p>
          <a:p>
            <a:r>
              <a:rPr lang="en-US" b="1" dirty="0"/>
              <a:t>mRNA: C A </a:t>
            </a:r>
            <a:r>
              <a:rPr lang="en-US" b="1" dirty="0" smtClean="0"/>
              <a:t>G  </a:t>
            </a:r>
            <a:r>
              <a:rPr lang="en-US" b="1" dirty="0"/>
              <a:t>U </a:t>
            </a:r>
            <a:r>
              <a:rPr lang="en-US" b="1" dirty="0" err="1"/>
              <a:t>U</a:t>
            </a:r>
            <a:r>
              <a:rPr lang="en-US" b="1" dirty="0"/>
              <a:t> A  </a:t>
            </a:r>
            <a:r>
              <a:rPr lang="en-US" b="1" u="sng" dirty="0" smtClean="0"/>
              <a:t>U </a:t>
            </a:r>
            <a:r>
              <a:rPr lang="en-US" b="1" dirty="0" smtClean="0"/>
              <a:t>G </a:t>
            </a:r>
            <a:r>
              <a:rPr lang="en-US" b="1" dirty="0"/>
              <a:t>A  </a:t>
            </a:r>
            <a:r>
              <a:rPr lang="en-US" b="1" dirty="0" err="1"/>
              <a:t>A</a:t>
            </a:r>
            <a:r>
              <a:rPr lang="en-US" b="1" dirty="0"/>
              <a:t> </a:t>
            </a:r>
            <a:r>
              <a:rPr lang="en-US" b="1" dirty="0" err="1"/>
              <a:t>A</a:t>
            </a:r>
            <a:r>
              <a:rPr lang="en-US" b="1" dirty="0"/>
              <a:t> U  C G A  U G C   A U A  U G </a:t>
            </a:r>
            <a:r>
              <a:rPr lang="en-US" b="1" dirty="0" smtClean="0"/>
              <a:t>A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      AA:  </a:t>
            </a:r>
            <a:r>
              <a:rPr lang="en-US" b="1" dirty="0" err="1" smtClean="0">
                <a:solidFill>
                  <a:srgbClr val="FFC000"/>
                </a:solidFill>
              </a:rPr>
              <a:t>Gln</a:t>
            </a:r>
            <a:r>
              <a:rPr lang="en-US" b="1" dirty="0" smtClean="0">
                <a:solidFill>
                  <a:srgbClr val="FFC000"/>
                </a:solidFill>
              </a:rPr>
              <a:t>  -  </a:t>
            </a:r>
            <a:r>
              <a:rPr lang="en-US" b="1" dirty="0" err="1" smtClean="0">
                <a:solidFill>
                  <a:srgbClr val="FFC000"/>
                </a:solidFill>
              </a:rPr>
              <a:t>Leu</a:t>
            </a:r>
            <a:r>
              <a:rPr lang="en-US" b="1" dirty="0" smtClean="0">
                <a:solidFill>
                  <a:srgbClr val="FFC000"/>
                </a:solidFill>
              </a:rPr>
              <a:t>  - STOP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The mutation inserts a stop too early! The protein never gets built</a:t>
            </a:r>
            <a:r>
              <a:rPr lang="en-US" b="1" smtClean="0">
                <a:solidFill>
                  <a:srgbClr val="FFC000"/>
                </a:solidFill>
              </a:rPr>
              <a:t>!   </a:t>
            </a:r>
            <a:endParaRPr lang="en-US" b="1" dirty="0" smtClean="0">
              <a:solidFill>
                <a:srgbClr val="FFC000"/>
              </a:solidFill>
            </a:endParaRPr>
          </a:p>
          <a:p>
            <a:endParaRPr lang="en-US" b="1" dirty="0">
              <a:solidFill>
                <a:srgbClr val="FFC000"/>
              </a:solidFill>
            </a:endParaRPr>
          </a:p>
          <a:p>
            <a:endParaRPr lang="en-US" b="1" dirty="0">
              <a:solidFill>
                <a:srgbClr val="FFC000"/>
              </a:solidFill>
            </a:endParaRPr>
          </a:p>
          <a:p>
            <a:endParaRPr lang="en-US" b="1" dirty="0" smtClean="0">
              <a:solidFill>
                <a:srgbClr val="FFC00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79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Label the </a:t>
            </a:r>
            <a:r>
              <a:rPr lang="en-US" sz="3200" b="1" dirty="0" smtClean="0">
                <a:solidFill>
                  <a:srgbClr val="FFC000"/>
                </a:solidFill>
              </a:rPr>
              <a:t>DNA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/>
              <a:t>molecule on your diagram.</a:t>
            </a:r>
          </a:p>
          <a:p>
            <a:endParaRPr lang="en-US" sz="3200" dirty="0"/>
          </a:p>
          <a:p>
            <a:r>
              <a:rPr lang="en-US" sz="3200" dirty="0" smtClean="0"/>
              <a:t>Where is this molecule found?</a:t>
            </a:r>
          </a:p>
          <a:p>
            <a:pPr lvl="1"/>
            <a:r>
              <a:rPr lang="en-US" sz="2400" dirty="0" smtClean="0"/>
              <a:t>Label the outside of this organelle on your diagram!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96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s://dr282zn36sxxg.cloudfront.net/datastreams/f-d%3A8ecf723b6d7a84632d884e353e3b327298974c72bde96449cf227304%2BIMAGE%2BIMAGE.1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702" y="-171450"/>
            <a:ext cx="6695440" cy="69151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443287" y="1920240"/>
            <a:ext cx="1590675" cy="514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Molecule </a:t>
            </a:r>
            <a:r>
              <a:rPr lang="en-US" sz="1200" b="1" i="1" u="sng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created:</a:t>
            </a:r>
            <a:r>
              <a:rPr lang="en-US" sz="1200" b="1" i="1" u="sng" dirty="0" err="1" smtClean="0">
                <a:effectLst/>
                <a:latin typeface="Times New Roman"/>
                <a:ea typeface="Times New Roman"/>
              </a:rPr>
              <a:t>le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created: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438150" y="6195060"/>
            <a:ext cx="3600450" cy="400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P</a:t>
            </a:r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Process taking place: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29412" y="3467100"/>
            <a:ext cx="1472565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Molecule seen </a:t>
            </a:r>
            <a:r>
              <a:rPr lang="en-US" sz="1200" b="1" i="1" u="sng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here:</a:t>
            </a:r>
            <a:r>
              <a:rPr lang="en-US" sz="1200" b="1" i="1" u="sng" dirty="0" err="1" smtClean="0">
                <a:latin typeface="Times New Roman"/>
                <a:ea typeface="Times New Roman"/>
              </a:rPr>
              <a:t>e</a:t>
            </a:r>
            <a:r>
              <a:rPr lang="en-US" sz="1200" b="1" i="1" u="sng" dirty="0" smtClean="0">
                <a:latin typeface="Times New Roman"/>
                <a:ea typeface="Times New Roman"/>
              </a:rPr>
              <a:t>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727257" y="3152775"/>
            <a:ext cx="1221105" cy="87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This chain represents the growing…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growing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…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31136" y="4132489"/>
            <a:ext cx="1424940" cy="17543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3 mRNA bases make up a…</a:t>
            </a:r>
          </a:p>
          <a:p>
            <a:endParaRPr lang="en-US" sz="1200" b="1" i="1" u="sng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endParaRPr lang="en-US" sz="1200" b="1" i="1" u="sng" dirty="0" smtClean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endParaRPr lang="en-US" sz="1200" b="1" i="1" u="sng" dirty="0" smtClean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r>
              <a:rPr lang="en-US" sz="1200" b="1" i="1" u="sng" dirty="0">
                <a:solidFill>
                  <a:schemeClr val="bg1"/>
                </a:solidFill>
                <a:latin typeface="Times New Roman"/>
                <a:ea typeface="Times New Roman"/>
              </a:rPr>
              <a:t>a</a:t>
            </a:r>
            <a:r>
              <a:rPr lang="en-US" sz="1200" b="1" i="1" u="sng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nd signal for a specific…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make 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up a… 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none" strike="noStrike" dirty="0">
                <a:effectLst/>
                <a:latin typeface="Times New Roman"/>
                <a:ea typeface="Times New Roman"/>
              </a:rPr>
              <a:t> 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257800" y="6195060"/>
            <a:ext cx="2527935" cy="4440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Organelle: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727257" y="217714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DNA</a:t>
            </a:r>
            <a:endParaRPr lang="en-US" sz="20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978434" y="195942"/>
            <a:ext cx="2019708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600" b="1" i="1" dirty="0" smtClean="0">
                <a:solidFill>
                  <a:srgbClr val="00B0F0"/>
                </a:solidFill>
                <a:latin typeface="Times New Roman"/>
                <a:ea typeface="Times New Roman"/>
              </a:rPr>
              <a:t>Nuclear Membrane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678430" y="4238625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>
                <a:effectLst/>
                <a:latin typeface="Times New Roman"/>
                <a:ea typeface="Times New Roman"/>
              </a:rPr>
              <a:t>Process taking place: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793230" y="2590800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>
                <a:effectLst/>
                <a:latin typeface="Times New Roman"/>
                <a:ea typeface="Times New Roman"/>
              </a:rPr>
              <a:t>Process taking place: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096000" y="4405312"/>
            <a:ext cx="826770" cy="395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>
                <a:effectLst/>
                <a:latin typeface="Times New Roman"/>
                <a:ea typeface="Times New Roman"/>
              </a:rPr>
              <a:t>Process taking place: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038600" y="762000"/>
            <a:ext cx="2754630" cy="257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Process taking place: 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27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41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Let’s review: </a:t>
            </a:r>
            <a:r>
              <a:rPr lang="en-US" sz="3200" dirty="0"/>
              <a:t> </a:t>
            </a:r>
            <a:r>
              <a:rPr lang="en-US" sz="3200" dirty="0" smtClean="0"/>
              <a:t>which organelle produces proteins?</a:t>
            </a:r>
          </a:p>
          <a:p>
            <a:pPr lvl="1"/>
            <a:r>
              <a:rPr lang="en-US" sz="2400" dirty="0" smtClean="0"/>
              <a:t>Ribosomes</a:t>
            </a:r>
          </a:p>
          <a:p>
            <a:pPr lvl="1"/>
            <a:endParaRPr lang="en-US" sz="2400" dirty="0" smtClean="0"/>
          </a:p>
          <a:p>
            <a:r>
              <a:rPr lang="en-US" sz="3200" dirty="0" smtClean="0"/>
              <a:t>Where is DNA found? The nucleus! </a:t>
            </a:r>
            <a:r>
              <a:rPr lang="en-US" sz="3200" i="1" dirty="0" smtClean="0"/>
              <a:t>So what’s the problem??? </a:t>
            </a:r>
            <a:r>
              <a:rPr lang="en-US" sz="3200" dirty="0" smtClean="0"/>
              <a:t>DNA is too large to fit through the nuclear pores!</a:t>
            </a:r>
          </a:p>
          <a:p>
            <a:pPr lvl="1"/>
            <a:r>
              <a:rPr lang="en-US" sz="2400" dirty="0" smtClean="0"/>
              <a:t>This is why we need </a:t>
            </a:r>
            <a:r>
              <a:rPr lang="en-US" sz="2400" b="1" dirty="0" smtClean="0">
                <a:solidFill>
                  <a:srgbClr val="FFC000"/>
                </a:solidFill>
              </a:rPr>
              <a:t>messenger RNA (mRNA)</a:t>
            </a:r>
          </a:p>
          <a:p>
            <a:pPr lvl="1"/>
            <a:r>
              <a:rPr lang="en-US" sz="2400" dirty="0" smtClean="0"/>
              <a:t>Carries the protein “recipe” from the DNA in the nucleus to the ribosome.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Purpose of Transcription</a:t>
            </a:r>
          </a:p>
          <a:p>
            <a:pPr lvl="1"/>
            <a:r>
              <a:rPr lang="en-US" sz="2000" dirty="0" smtClean="0"/>
              <a:t>DNA </a:t>
            </a:r>
            <a:r>
              <a:rPr lang="en-US" sz="2000" dirty="0" smtClean="0">
                <a:sym typeface="Wingdings" panose="05000000000000000000" pitchFamily="2" charset="2"/>
              </a:rPr>
              <a:t> mRNA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How does this happen?</a:t>
            </a:r>
          </a:p>
          <a:p>
            <a:pPr lvl="1"/>
            <a:r>
              <a:rPr lang="en-US" sz="2000" b="1" i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DNA Helicase </a:t>
            </a:r>
            <a:r>
              <a:rPr lang="en-US" sz="2000" dirty="0" smtClean="0">
                <a:sym typeface="Wingdings" panose="05000000000000000000" pitchFamily="2" charset="2"/>
              </a:rPr>
              <a:t>“unzips” a gene</a:t>
            </a:r>
          </a:p>
          <a:p>
            <a:pPr lvl="1"/>
            <a:r>
              <a:rPr lang="en-US" sz="2000" b="1" i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RNA Polymerase </a:t>
            </a:r>
            <a:r>
              <a:rPr lang="en-US" sz="2000" dirty="0" smtClean="0">
                <a:sym typeface="Wingdings" panose="05000000000000000000" pitchFamily="2" charset="2"/>
              </a:rPr>
              <a:t>builds a molecule of Messenger RNA (mRNA)</a:t>
            </a:r>
          </a:p>
          <a:p>
            <a:pPr lvl="1"/>
            <a:endParaRPr lang="en-US" sz="2000" dirty="0" smtClean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The messenger RNA leaves the nucleus and travels to the ribosome, where it will be “translated”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Now it’s time to follow the recipe and make the “food” (protein!!)</a:t>
            </a:r>
            <a:endParaRPr lang="en-US" sz="2000" dirty="0">
              <a:sym typeface="Wingdings" panose="05000000000000000000" pitchFamily="2" charset="2"/>
            </a:endParaRPr>
          </a:p>
          <a:p>
            <a:pPr marL="6858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370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Label the process of </a:t>
            </a:r>
            <a:r>
              <a:rPr lang="en-US" sz="3200" b="1" dirty="0" smtClean="0"/>
              <a:t>transcription</a:t>
            </a:r>
            <a:r>
              <a:rPr lang="en-US" sz="3200" dirty="0" smtClean="0"/>
              <a:t> on your diagram.</a:t>
            </a:r>
          </a:p>
          <a:p>
            <a:endParaRPr lang="en-US" sz="3200" dirty="0"/>
          </a:p>
          <a:p>
            <a:r>
              <a:rPr lang="en-US" sz="3200" dirty="0" smtClean="0"/>
              <a:t>Identify the molecule created in transcription and label it on your diagram.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68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s://dr282zn36sxxg.cloudfront.net/datastreams/f-d%3A8ecf723b6d7a84632d884e353e3b327298974c72bde96449cf227304%2BIMAGE%2BIMAGE.1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702" y="-171450"/>
            <a:ext cx="6695440" cy="69151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443287" y="1920240"/>
            <a:ext cx="1509713" cy="6705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Molecule created: </a:t>
            </a:r>
          </a:p>
          <a:p>
            <a:r>
              <a:rPr lang="en-US" sz="1400" b="1" dirty="0" smtClean="0">
                <a:solidFill>
                  <a:srgbClr val="FFC000"/>
                </a:solidFill>
                <a:latin typeface="Segoe UI Light" panose="020B0502040204020203" pitchFamily="34" charset="0"/>
                <a:ea typeface="Times New Roman"/>
              </a:rPr>
              <a:t>Messenger RNA (mRNA)</a:t>
            </a:r>
            <a:r>
              <a:rPr lang="en-US" sz="1400" b="1" i="1" u="sng" dirty="0" smtClean="0">
                <a:effectLst/>
                <a:latin typeface="Times New Roman"/>
                <a:ea typeface="Times New Roman"/>
              </a:rPr>
              <a:t>created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: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438150" y="6195060"/>
            <a:ext cx="3600450" cy="400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P</a:t>
            </a:r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Process taking place: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29412" y="3467100"/>
            <a:ext cx="1472565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Molecule seen </a:t>
            </a:r>
            <a:r>
              <a:rPr lang="en-US" sz="1200" b="1" i="1" u="sng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here:</a:t>
            </a:r>
            <a:r>
              <a:rPr lang="en-US" sz="1200" b="1" i="1" u="sng" dirty="0" err="1" smtClean="0">
                <a:latin typeface="Times New Roman"/>
                <a:ea typeface="Times New Roman"/>
              </a:rPr>
              <a:t>e</a:t>
            </a:r>
            <a:r>
              <a:rPr lang="en-US" sz="1200" b="1" i="1" u="sng" dirty="0" smtClean="0">
                <a:latin typeface="Times New Roman"/>
                <a:ea typeface="Times New Roman"/>
              </a:rPr>
              <a:t>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727257" y="3152775"/>
            <a:ext cx="1221105" cy="87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This chain represents the growing…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growing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…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31136" y="4132489"/>
            <a:ext cx="1424940" cy="17543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3 mRNA bases make up a…</a:t>
            </a:r>
          </a:p>
          <a:p>
            <a:endParaRPr lang="en-US" sz="1200" b="1" i="1" u="sng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endParaRPr lang="en-US" sz="1200" b="1" i="1" u="sng" dirty="0" smtClean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endParaRPr lang="en-US" sz="1200" b="1" i="1" u="sng" dirty="0" smtClean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r>
              <a:rPr lang="en-US" sz="1200" b="1" i="1" u="sng" dirty="0">
                <a:solidFill>
                  <a:schemeClr val="bg1"/>
                </a:solidFill>
                <a:latin typeface="Times New Roman"/>
                <a:ea typeface="Times New Roman"/>
              </a:rPr>
              <a:t>a</a:t>
            </a:r>
            <a:r>
              <a:rPr lang="en-US" sz="1200" b="1" i="1" u="sng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nd signal for a specific…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make </a:t>
            </a:r>
            <a:r>
              <a:rPr lang="en-US" sz="1200" b="1" i="1" u="sng" dirty="0">
                <a:effectLst/>
                <a:latin typeface="Times New Roman"/>
                <a:ea typeface="Times New Roman"/>
              </a:rPr>
              <a:t>up a… 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none" strike="noStrike" dirty="0">
                <a:effectLst/>
                <a:latin typeface="Times New Roman"/>
                <a:ea typeface="Times New Roman"/>
              </a:rPr>
              <a:t> 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257800" y="6195060"/>
            <a:ext cx="2527935" cy="4440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Organelle: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727257" y="217714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DNA</a:t>
            </a:r>
            <a:endParaRPr lang="en-US" sz="20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978434" y="195942"/>
            <a:ext cx="2019708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600" b="1" i="1" dirty="0" smtClean="0">
                <a:solidFill>
                  <a:srgbClr val="00B0F0"/>
                </a:solidFill>
                <a:latin typeface="Times New Roman"/>
                <a:ea typeface="Times New Roman"/>
              </a:rPr>
              <a:t>Nuclear Membrane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678430" y="4238625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>
                <a:effectLst/>
                <a:latin typeface="Times New Roman"/>
                <a:ea typeface="Times New Roman"/>
              </a:rPr>
              <a:t>Process taking place: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793230" y="2590800"/>
            <a:ext cx="82677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>
                <a:effectLst/>
                <a:latin typeface="Times New Roman"/>
                <a:ea typeface="Times New Roman"/>
              </a:rPr>
              <a:t>Process taking place: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096000" y="4405312"/>
            <a:ext cx="826770" cy="395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>
                <a:effectLst/>
                <a:latin typeface="Times New Roman"/>
                <a:ea typeface="Times New Roman"/>
              </a:rPr>
              <a:t>Process taking place: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038600" y="762000"/>
            <a:ext cx="3657600" cy="257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Process taking place: </a:t>
            </a:r>
            <a:r>
              <a:rPr lang="en-US" sz="1400" b="1" dirty="0" smtClean="0">
                <a:solidFill>
                  <a:srgbClr val="92D050"/>
                </a:solidFill>
                <a:latin typeface="Segoe Print" panose="02000600000000000000" pitchFamily="2" charset="0"/>
                <a:ea typeface="Times New Roman"/>
              </a:rPr>
              <a:t>TRANSCRIPTION</a:t>
            </a:r>
            <a:r>
              <a:rPr lang="en-US" sz="1200" b="1" i="1" u="sng" dirty="0" smtClean="0">
                <a:effectLst/>
                <a:latin typeface="Times New Roman"/>
                <a:ea typeface="Times New Roman"/>
              </a:rPr>
              <a:t>: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732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rban Pop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1810</Words>
  <Application>Microsoft Office PowerPoint</Application>
  <PresentationFormat>On-screen Show (4:3)</PresentationFormat>
  <Paragraphs>304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Arial</vt:lpstr>
      <vt:lpstr>Calibri</vt:lpstr>
      <vt:lpstr>Gill Sans MT</vt:lpstr>
      <vt:lpstr>Segoe Print</vt:lpstr>
      <vt:lpstr>Segoe UI Light</vt:lpstr>
      <vt:lpstr>Segoe UI Semibold</vt:lpstr>
      <vt:lpstr>Times New Roman</vt:lpstr>
      <vt:lpstr>Wingdings</vt:lpstr>
      <vt:lpstr>Wingdings 3</vt:lpstr>
      <vt:lpstr>iRespondQuestionMaster</vt:lpstr>
      <vt:lpstr>iRespondGraphMaster</vt:lpstr>
      <vt:lpstr>Urban Pop</vt:lpstr>
      <vt:lpstr>Protein synthesis</vt:lpstr>
      <vt:lpstr>PowerPoint Presentation</vt:lpstr>
      <vt:lpstr>Proteins</vt:lpstr>
      <vt:lpstr>Diagram instructions</vt:lpstr>
      <vt:lpstr>PowerPoint Presentation</vt:lpstr>
      <vt:lpstr>Protein Synthesis</vt:lpstr>
      <vt:lpstr>Protein synthesis</vt:lpstr>
      <vt:lpstr>Diagram instructions</vt:lpstr>
      <vt:lpstr>PowerPoint Presentation</vt:lpstr>
      <vt:lpstr>Protein synthesis</vt:lpstr>
      <vt:lpstr>Diagram instructions</vt:lpstr>
      <vt:lpstr>PowerPoint Presentation</vt:lpstr>
      <vt:lpstr>Diagram instructions</vt:lpstr>
      <vt:lpstr>PowerPoint Presentation</vt:lpstr>
      <vt:lpstr>Amino Acids</vt:lpstr>
      <vt:lpstr>Protein synthesis</vt:lpstr>
      <vt:lpstr>Diagram instructions</vt:lpstr>
      <vt:lpstr>PowerPoint Presentation</vt:lpstr>
      <vt:lpstr>Protein synthesis</vt:lpstr>
      <vt:lpstr>Diagram instructions</vt:lpstr>
      <vt:lpstr>PowerPoint Presentation</vt:lpstr>
      <vt:lpstr>Protein synthesis</vt:lpstr>
      <vt:lpstr>Diagram instructions</vt:lpstr>
      <vt:lpstr>PowerPoint Presentation</vt:lpstr>
      <vt:lpstr>Protein synthesis</vt:lpstr>
      <vt:lpstr>Now Let’s practice</vt:lpstr>
      <vt:lpstr>Now Let’s practice</vt:lpstr>
      <vt:lpstr>Now Let’s practice</vt:lpstr>
      <vt:lpstr>Now Let’s practice</vt:lpstr>
      <vt:lpstr>Now Let’s practice</vt:lpstr>
      <vt:lpstr>Now Let’s practice</vt:lpstr>
      <vt:lpstr>Now Let’s practice</vt:lpstr>
      <vt:lpstr>Now Let’s practice</vt:lpstr>
      <vt:lpstr>Now Let’s 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synthesis</dc:title>
  <dc:creator>Meredith Koester</dc:creator>
  <cp:lastModifiedBy>Iesha Harrison</cp:lastModifiedBy>
  <cp:revision>15</cp:revision>
  <dcterms:created xsi:type="dcterms:W3CDTF">2014-10-31T17:24:46Z</dcterms:created>
  <dcterms:modified xsi:type="dcterms:W3CDTF">2017-03-15T14:36:51Z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