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4" r:id="rId15"/>
    <p:sldId id="300" r:id="rId16"/>
    <p:sldId id="301" r:id="rId17"/>
    <p:sldId id="302" r:id="rId18"/>
    <p:sldId id="303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65" d="100"/>
          <a:sy n="65" d="100"/>
        </p:scale>
        <p:origin x="1324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B089E-F4BD-4B4F-AB08-956243705FBD}" type="datetimeFigureOut">
              <a:rPr lang="en-US"/>
              <a:pPr>
                <a:defRPr/>
              </a:pPr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CF601-6FEF-42A6-9544-4589A26F56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FF689-A60F-40F4-8ADC-C9D5A149A34E}" type="datetimeFigureOut">
              <a:rPr lang="en-US"/>
              <a:pPr>
                <a:defRPr/>
              </a:pPr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B28FA-C6B3-4B49-B164-A5BE233459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6DA9D-BC15-4992-B475-A9F4C18B3D38}" type="datetimeFigureOut">
              <a:rPr lang="en-US"/>
              <a:pPr>
                <a:defRPr/>
              </a:pPr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1D72D-18BF-4425-819D-6E13769354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7586BC2-390A-4A28-9B61-467AFFFCDC7F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390ACDE-34E3-47F6-B31F-613103D67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5FA6F03-7193-4F3D-A412-3E0A1AA58092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EADC6C4-21BB-42AB-8DE5-ADD3B59E48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4DB5ADD-F112-4A15-AF6C-4358225ED71E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D1EC913-8A44-45EA-84DE-8D8C9C78C8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4AC9189-C353-4393-A070-1210E6FAC3F4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207EE21-E7C7-4818-A231-3954257DE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F2AD1D8-A2A5-4F7E-9124-22E20A737926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F3D63CE-B04C-4D8F-8284-7459D6B636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0935AD3-EDB2-4ADA-A263-1CBEAFE1CD9D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2470272-1D10-4B30-A448-DCD276A89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146F081-FACE-458E-BB16-4CD2E4005731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12B24D-0C51-4FD0-9225-212B8CA2CB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CC7C57C-26D7-4141-AA6F-FD65AFA776DD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9C0C77A-FA42-4589-B63E-068CD1DF8C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8AF59-A80D-4321-93B6-25FBFC439BC0}" type="datetimeFigureOut">
              <a:rPr lang="en-US"/>
              <a:pPr>
                <a:defRPr/>
              </a:pPr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6E1B9-4639-4561-B9D9-28C831974D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8373AE5-A4F6-4BD5-8C27-05B3E90B1FA3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81569CA-EBA6-449E-B6F3-5C34F7D3FC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2F1FE54-8909-48F6-9BF6-7AB7EC0040A7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F20459F-91E6-4AD5-A453-08E91F4FE3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BA6A55-74FF-4A73-A5C0-A88E3D18E2F8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132DC07-FFB5-4614-AB67-B0AB58934A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193CCBC-20D7-4B93-AAAE-EBAEE27F0368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D3C8C61-2ABA-42E5-B90C-4835DB801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684308D-9869-4721-85CD-10D6B998DE83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B56300C-5F10-46BD-943A-759036690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7FC9516-662B-4D3F-B19B-50B34F6830A6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A15A459-4601-47FD-8237-C218E2CBD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E5AB55B-D5EB-4422-B62F-730F6D1BA560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965F686-9CD5-4034-A4A1-AB2F69CE8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F8EE5D6-8910-4528-8C57-A7BA1F0539CE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FEB535-BE75-4904-AD3C-7D1D65A12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DA31817-369F-447F-9309-5E18BD4949C4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6C1329E-B9A2-452F-8E8E-D2AFB4D405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E9A1CC6-73B6-4F2D-B4D1-39C9454E69B3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729A0D6-9E0C-4675-9C85-AF8445446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3A38C-D681-43A8-B1E5-7E05707982A8}" type="datetimeFigureOut">
              <a:rPr lang="en-US"/>
              <a:pPr>
                <a:defRPr/>
              </a:pPr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FE639-89AC-47FB-B85C-ECFB9A4A60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233D668-3CED-432C-A295-4027D7090BB3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162E167-99F3-46B5-9D53-9E415C3872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BF3F960-94BD-49C9-A00E-63EBDA2D3F69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5C1C8B9-BD98-457C-8799-D1767C7D78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72DED-48AE-45D0-AB4A-15746F3563EF}" type="datetimeFigureOut">
              <a:rPr lang="en-US"/>
              <a:pPr>
                <a:defRPr/>
              </a:pPr>
              <a:t>11/28/2017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FBBDF-C35B-488A-83CC-D3E7657FD1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92CDD-3F82-4EAF-A672-9F5818698451}" type="datetimeFigureOut">
              <a:rPr lang="en-US"/>
              <a:pPr>
                <a:defRPr/>
              </a:pPr>
              <a:t>11/28/2017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0EF5C-04E7-4744-B62B-938EC08E8B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78E0D-93F7-4C25-AB76-35BB5825E27A}" type="datetimeFigureOut">
              <a:rPr lang="en-US"/>
              <a:pPr>
                <a:defRPr/>
              </a:pPr>
              <a:t>11/28/2017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72B89-37B2-4FA2-AB9A-26A844931A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4D4A9-39F3-4156-A91D-3D890A04123C}" type="datetimeFigureOut">
              <a:rPr lang="en-US"/>
              <a:pPr>
                <a:defRPr/>
              </a:pPr>
              <a:t>11/28/2017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736AB-C0F8-47E3-957D-293A19AA33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4BF2C-C38B-41BD-B32B-523718ABB91A}" type="datetimeFigureOut">
              <a:rPr lang="en-US"/>
              <a:pPr>
                <a:defRPr/>
              </a:pPr>
              <a:t>11/28/2017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DCB1E-D767-43A5-827D-B266B545B0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FA16D-FCD4-4E09-9F2F-F89312D3FAD6}" type="datetimeFigureOut">
              <a:rPr lang="en-US"/>
              <a:pPr>
                <a:defRPr/>
              </a:pPr>
              <a:t>11/28/2017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0514D-18BB-41A2-AE94-BEEB544EA7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DB7A7D-EC61-4386-B883-7DF52AA67DDC}" type="datetimeFigureOut">
              <a:rPr lang="en-US"/>
              <a:pPr>
                <a:defRPr/>
              </a:pPr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F39CE5-CCBB-4188-BBEA-6D81D6C36C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err="1">
                <a:latin typeface="+mj-lt"/>
                <a:ea typeface="+mj-ea"/>
                <a:cs typeface="+mj-cs"/>
              </a:rPr>
              <a:t>iRespond</a:t>
            </a:r>
            <a:r>
              <a:rPr lang="en-US" sz="4400" dirty="0">
                <a:latin typeface="+mj-lt"/>
                <a:ea typeface="+mj-ea"/>
                <a:cs typeface="+mj-cs"/>
              </a:rPr>
              <a:t> Question Master</a:t>
            </a: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>
                <a:latin typeface="+mn-lt"/>
                <a:cs typeface="+mn-cs"/>
              </a:rPr>
              <a:t>A.) Response A</a:t>
            </a: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>
                <a:latin typeface="+mn-lt"/>
                <a:cs typeface="+mn-cs"/>
              </a:rPr>
              <a:t>B.) Response B</a:t>
            </a: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>
                <a:latin typeface="+mn-lt"/>
                <a:cs typeface="+mn-cs"/>
              </a:rPr>
              <a:t>C.) Response C</a:t>
            </a: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>
                <a:latin typeface="+mn-lt"/>
                <a:cs typeface="+mn-cs"/>
              </a:rPr>
              <a:t>D.) Response D</a:t>
            </a: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>
                <a:latin typeface="+mn-lt"/>
                <a:cs typeface="+mn-cs"/>
              </a:rPr>
              <a:t>E.) Response E</a:t>
            </a: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>
                <a:solidFill>
                  <a:srgbClr val="000000"/>
                </a:solidFill>
              </a:rPr>
              <a:t>Percent Complete 100%</a:t>
            </a: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>
                <a:solidFill>
                  <a:srgbClr val="000000"/>
                </a:solidFill>
              </a:rPr>
              <a:t>00:30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iRespond Graph</a:t>
            </a:r>
          </a:p>
        </p:txBody>
      </p:sp>
      <p:grpSp>
        <p:nvGrpSpPr>
          <p:cNvPr id="24579" name="CorrectBarGroup"/>
          <p:cNvGrpSpPr>
            <a:grpSpLocks/>
          </p:cNvGrpSpPr>
          <p:nvPr userDrawn="1"/>
        </p:nvGrpSpPr>
        <p:grpSpPr bwMode="auto"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4580" name="PercentLabelGroup"/>
          <p:cNvGrpSpPr>
            <a:grpSpLocks/>
          </p:cNvGrpSpPr>
          <p:nvPr userDrawn="1"/>
        </p:nvGrpSpPr>
        <p:grpSpPr bwMode="auto"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>
                  <a:solidFill>
                    <a:srgbClr val="000000"/>
                  </a:solidFill>
                </a:rPr>
                <a:t>33%</a:t>
              </a: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</p:grpSp>
      <p:grpSp>
        <p:nvGrpSpPr>
          <p:cNvPr id="24581" name="IncorrectBarGroup"/>
          <p:cNvGrpSpPr>
            <a:grpSpLocks/>
          </p:cNvGrpSpPr>
          <p:nvPr userDrawn="1"/>
        </p:nvGrpSpPr>
        <p:grpSpPr bwMode="auto"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4582" name="XLabelGroup"/>
          <p:cNvGrpSpPr>
            <a:grpSpLocks/>
          </p:cNvGrpSpPr>
          <p:nvPr userDrawn="1"/>
        </p:nvGrpSpPr>
        <p:grpSpPr bwMode="auto"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>
                  <a:solidFill>
                    <a:srgbClr val="000000"/>
                  </a:solidFill>
                </a:rPr>
                <a:t>A*</a:t>
              </a: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>
                  <a:solidFill>
                    <a:srgbClr val="000000"/>
                  </a:solidFill>
                </a:rPr>
                <a:t>B*</a:t>
              </a: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24583" name="AxisLineGroup"/>
          <p:cNvGrpSpPr>
            <a:grpSpLocks/>
          </p:cNvGrpSpPr>
          <p:nvPr userDrawn="1"/>
        </p:nvGrpSpPr>
        <p:grpSpPr bwMode="auto"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84" name="YLabelGroup"/>
          <p:cNvGrpSpPr>
            <a:grpSpLocks/>
          </p:cNvGrpSpPr>
          <p:nvPr userDrawn="1"/>
        </p:nvGrpSpPr>
        <p:grpSpPr bwMode="auto"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>
                  <a:solidFill>
                    <a:srgbClr val="000000"/>
                  </a:solidFill>
                </a:rPr>
                <a:t>3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E:\Succession_and_Soil_Formation.asf" TargetMode="External"/><Relationship Id="rId1" Type="http://schemas.microsoft.com/office/2007/relationships/media" Target="file:///E:\Succession_and_Soil_Formation.asf" TargetMode="Externa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E:\Changes_in_Communities.asf" TargetMode="External"/><Relationship Id="rId1" Type="http://schemas.microsoft.com/office/2007/relationships/media" Target="file:///E:\Changes_in_Communities.asf" TargetMode="Externa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upload.wikimedia.org/wikipedia/commons/5/5c/Perito_Moreno_Glacier_Patagonia_Argentina_Luca_Galuzzi_2005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upload.wikimedia.org/wikipedia/commons/7/77/N2_Lichen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5842" name="Title 1"/>
          <p:cNvSpPr>
            <a:spLocks noGrp="1"/>
          </p:cNvSpPr>
          <p:nvPr>
            <p:ph type="ctrTitle"/>
          </p:nvPr>
        </p:nvSpPr>
        <p:spPr>
          <a:xfrm>
            <a:off x="838200" y="762000"/>
            <a:ext cx="7772400" cy="2057400"/>
          </a:xfrm>
          <a:ln>
            <a:solidFill>
              <a:schemeClr val="bg1"/>
            </a:solidFill>
          </a:ln>
        </p:spPr>
        <p:txBody>
          <a:bodyPr/>
          <a:lstStyle/>
          <a:p>
            <a:pPr eaLnBrk="1" hangingPunct="1"/>
            <a:r>
              <a:rPr lang="en-US" sz="11500" smtClean="0">
                <a:solidFill>
                  <a:schemeClr val="bg1"/>
                </a:solidFill>
              </a:rPr>
              <a:t>Unit 10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2438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000" dirty="0" smtClean="0"/>
              <a:t>Ecology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Energy, Cycles, &amp; Human Impact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19800" y="6488113"/>
            <a:ext cx="31242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By:  Brandy McClain</a:t>
            </a:r>
          </a:p>
        </p:txBody>
      </p:sp>
      <p:pic>
        <p:nvPicPr>
          <p:cNvPr id="35845" name="Picture 5" descr="blue_divider_short_md_blk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4267200"/>
            <a:ext cx="23812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782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5400" smtClean="0">
                <a:solidFill>
                  <a:schemeClr val="bg1"/>
                </a:solidFill>
              </a:rPr>
              <a:t>Primary Succession Video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Succession_and_Soil_Formation.as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3000" y="1676400"/>
            <a:ext cx="65944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 bwMode="auto">
          <a:xfrm>
            <a:off x="0" y="-22860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5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 is a climax community?</a:t>
            </a:r>
          </a:p>
        </p:txBody>
      </p:sp>
      <p:sp>
        <p:nvSpPr>
          <p:cNvPr id="78852" name="Rectangle 3"/>
          <p:cNvSpPr>
            <a:spLocks noChangeArrowheads="1"/>
          </p:cNvSpPr>
          <p:nvPr/>
        </p:nvSpPr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1200">
              <a:solidFill>
                <a:srgbClr val="FFFFDF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400" b="1" u="sng">
                <a:solidFill>
                  <a:srgbClr val="33CC33"/>
                </a:solidFill>
                <a:latin typeface="Tahoma" pitchFamily="34" charset="0"/>
              </a:rPr>
              <a:t>Climax Community</a:t>
            </a:r>
            <a:r>
              <a:rPr lang="en-US" sz="3000">
                <a:solidFill>
                  <a:srgbClr val="33CC33"/>
                </a:solidFill>
                <a:latin typeface="Tahoma" pitchFamily="34" charset="0"/>
              </a:rPr>
              <a:t>:  </a:t>
            </a:r>
            <a:r>
              <a:rPr lang="en-US" sz="3000" u="sng">
                <a:solidFill>
                  <a:srgbClr val="FFFFDF"/>
                </a:solidFill>
                <a:latin typeface="Tahoma" pitchFamily="34" charset="0"/>
              </a:rPr>
              <a:t>Stable</a:t>
            </a:r>
            <a:r>
              <a:rPr lang="en-US" sz="3000">
                <a:solidFill>
                  <a:srgbClr val="FFFFDF"/>
                </a:solidFill>
                <a:latin typeface="Tahoma" pitchFamily="34" charset="0"/>
              </a:rPr>
              <a:t>, mature ecological community with little change in the composition of species.  This is when the community reaches </a:t>
            </a:r>
            <a:r>
              <a:rPr lang="en-US" sz="3000" u="sng">
                <a:solidFill>
                  <a:srgbClr val="FFFFDF"/>
                </a:solidFill>
                <a:latin typeface="Tahoma" pitchFamily="34" charset="0"/>
              </a:rPr>
              <a:t>equilibrium</a:t>
            </a:r>
            <a:r>
              <a:rPr lang="en-US" sz="3000">
                <a:solidFill>
                  <a:srgbClr val="FFFFDF"/>
                </a:solidFill>
                <a:latin typeface="Tahoma" pitchFamily="34" charset="0"/>
              </a:rPr>
              <a:t>, and change very little over time.</a:t>
            </a:r>
          </a:p>
          <a:p>
            <a:pPr marL="342900" indent="-342900">
              <a:spcBef>
                <a:spcPct val="20000"/>
              </a:spcBef>
            </a:pPr>
            <a:endParaRPr lang="en-US" sz="3000">
              <a:solidFill>
                <a:srgbClr val="FFFFDF"/>
              </a:solidFill>
              <a:latin typeface="Tahoma" pitchFamily="34" charset="0"/>
            </a:endParaRPr>
          </a:p>
        </p:txBody>
      </p:sp>
      <p:pic>
        <p:nvPicPr>
          <p:cNvPr id="78853" name="Picture 9" descr="02170%20Exterior%20view%20of%20a%20clima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51238"/>
            <a:ext cx="4724400" cy="330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4" name="Picture 2" descr="http://rds.yahoo.com/_ylt=A0PDoYA5S9hMix4Ato2jzbkF/SIG=12vr0jrkc/EXP=1289329849/**http%3a/video.ecb.org/badger/download/vlc/images/VLC057_Climax_communit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5200" y="3581400"/>
            <a:ext cx="4368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0" y="99060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600">
                <a:solidFill>
                  <a:srgbClr val="FFFFDF"/>
                </a:solidFill>
                <a:latin typeface="Tahoma" pitchFamily="34" charset="0"/>
              </a:rPr>
              <a:t>2</a:t>
            </a:r>
            <a:r>
              <a:rPr lang="en-US" sz="3600" baseline="30000">
                <a:solidFill>
                  <a:srgbClr val="FFFFDF"/>
                </a:solidFill>
                <a:latin typeface="Tahoma" pitchFamily="34" charset="0"/>
              </a:rPr>
              <a:t>nd</a:t>
            </a:r>
            <a:r>
              <a:rPr lang="en-US" sz="3600">
                <a:solidFill>
                  <a:srgbClr val="FFFFDF"/>
                </a:solidFill>
                <a:latin typeface="Tahoma" pitchFamily="34" charset="0"/>
              </a:rPr>
              <a:t> </a:t>
            </a:r>
            <a:r>
              <a:rPr lang="en-US" sz="4000" b="1" u="sng">
                <a:solidFill>
                  <a:srgbClr val="33CC33"/>
                </a:solidFill>
                <a:latin typeface="Tahoma" pitchFamily="34" charset="0"/>
              </a:rPr>
              <a:t>Secondary Succession</a:t>
            </a:r>
            <a:r>
              <a:rPr lang="en-US" sz="3600">
                <a:solidFill>
                  <a:srgbClr val="FFFFDF"/>
                </a:solidFill>
                <a:latin typeface="Tahoma" pitchFamily="34" charset="0"/>
              </a:rPr>
              <a:t>:  Orderly change that occurs in a place soil remains after a community of organisms has been removed.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0" y="-22860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 are the 2 types of ecological succession?</a:t>
            </a:r>
          </a:p>
        </p:txBody>
      </p:sp>
      <p:pic>
        <p:nvPicPr>
          <p:cNvPr id="79877" name="Picture 6" descr="http://wiki.ngscied.org/images/4/4f/Secondary_Success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25813"/>
            <a:ext cx="9144000" cy="353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0" y="12192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600">
                <a:solidFill>
                  <a:srgbClr val="FFFFDF"/>
                </a:solidFill>
                <a:latin typeface="Tahoma" pitchFamily="34" charset="0"/>
              </a:rPr>
              <a:t>When a </a:t>
            </a:r>
            <a:r>
              <a:rPr lang="en-US" sz="3600" b="1" u="sng">
                <a:solidFill>
                  <a:srgbClr val="FFFFDF"/>
                </a:solidFill>
                <a:latin typeface="Tahoma" pitchFamily="34" charset="0"/>
              </a:rPr>
              <a:t>disturbance</a:t>
            </a:r>
            <a:r>
              <a:rPr lang="en-US" sz="3600">
                <a:solidFill>
                  <a:srgbClr val="FFFFDF"/>
                </a:solidFill>
                <a:latin typeface="Tahoma" pitchFamily="34" charset="0"/>
              </a:rPr>
              <a:t> changes a community without removing the soil, secondary succession will follow.</a:t>
            </a:r>
          </a:p>
        </p:txBody>
      </p:sp>
      <p:pic>
        <p:nvPicPr>
          <p:cNvPr id="80900" name="Picture 7" descr="forest%20fi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3400" y="3200400"/>
            <a:ext cx="4800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1" name="Picture 2" descr="http://rds.yahoo.com/_ylt=A0PDoTD2S9hMOx0AkU6jzbkF/SIG=12e71k1cn/EXP=1289330038/**http%3a/www.weatherstock.com/flood-gallery/slides/FL-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9075" y="3200400"/>
            <a:ext cx="5495925" cy="368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0" y="-22860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 are the 2 types of ecological succession?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 are some examples of secondary succession?</a:t>
            </a:r>
          </a:p>
        </p:txBody>
      </p:sp>
      <p:sp>
        <p:nvSpPr>
          <p:cNvPr id="81924" name="Rectangle 3"/>
          <p:cNvSpPr>
            <a:spLocks noChangeArrowheads="1"/>
          </p:cNvSpPr>
          <p:nvPr/>
        </p:nvSpPr>
        <p:spPr bwMode="auto"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4000" u="sng">
                <a:solidFill>
                  <a:srgbClr val="FFFFDF"/>
                </a:solidFill>
                <a:latin typeface="Tahoma" pitchFamily="34" charset="0"/>
              </a:rPr>
              <a:t>Examples</a:t>
            </a:r>
            <a:r>
              <a:rPr lang="en-US" sz="4000">
                <a:solidFill>
                  <a:srgbClr val="FFFFDF"/>
                </a:solidFill>
                <a:latin typeface="Tahoma" pitchFamily="34" charset="0"/>
              </a:rPr>
              <a:t> of Secondary Succession</a:t>
            </a:r>
            <a:r>
              <a:rPr lang="en-US" sz="4800">
                <a:solidFill>
                  <a:srgbClr val="FFFFDF"/>
                </a:solidFill>
                <a:latin typeface="Tahoma" pitchFamily="34" charset="0"/>
              </a:rPr>
              <a:t>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FFFFDF"/>
                </a:solidFill>
                <a:latin typeface="Tahoma" pitchFamily="34" charset="0"/>
              </a:rPr>
              <a:t>Forest Fire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FFFFDF"/>
                </a:solidFill>
                <a:latin typeface="Tahoma" pitchFamily="34" charset="0"/>
              </a:rPr>
              <a:t>Farm land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FFFFDF"/>
                </a:solidFill>
                <a:latin typeface="Tahoma" pitchFamily="34" charset="0"/>
              </a:rPr>
              <a:t>Flood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FFFFDF"/>
                </a:solidFill>
                <a:latin typeface="Tahoma" pitchFamily="34" charset="0"/>
              </a:rPr>
              <a:t>Hurricane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FFFFDF"/>
                </a:solidFill>
                <a:latin typeface="Tahoma" pitchFamily="34" charset="0"/>
              </a:rPr>
              <a:t>Logging</a:t>
            </a:r>
          </a:p>
        </p:txBody>
      </p:sp>
      <p:pic>
        <p:nvPicPr>
          <p:cNvPr id="81925" name="Picture 7" descr="6_Logg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752600"/>
            <a:ext cx="49625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6" name="Text Box 5"/>
          <p:cNvSpPr txBox="1">
            <a:spLocks noChangeArrowheads="1"/>
          </p:cNvSpPr>
          <p:nvPr/>
        </p:nvSpPr>
        <p:spPr bwMode="auto">
          <a:xfrm>
            <a:off x="0" y="4953000"/>
            <a:ext cx="9144000" cy="20002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/>
              <a:t>Occurs after a climax community has been destroyed…</a:t>
            </a:r>
          </a:p>
          <a:p>
            <a:pPr algn="ctr">
              <a:spcBef>
                <a:spcPct val="50000"/>
              </a:spcBef>
            </a:pPr>
            <a:r>
              <a:rPr lang="en-US" sz="4000" b="1"/>
              <a:t>soil</a:t>
            </a:r>
            <a:r>
              <a:rPr lang="en-US" sz="3200" b="1"/>
              <a:t> is already there.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9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5400" smtClean="0">
                <a:solidFill>
                  <a:schemeClr val="bg1"/>
                </a:solidFill>
              </a:rPr>
              <a:t>Ecological Succession Video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Changes_in_Communities.as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447800" y="1676400"/>
            <a:ext cx="6705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970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7200" smtClean="0">
                <a:solidFill>
                  <a:schemeClr val="bg1"/>
                </a:solidFill>
              </a:rPr>
              <a:t>The End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3972" name="Picture 7" descr="success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322388"/>
            <a:ext cx="6019800" cy="55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219200"/>
            <a:ext cx="91440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 is ecological succession?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000" b="1" u="sng">
                <a:solidFill>
                  <a:srgbClr val="33CC33"/>
                </a:solidFill>
                <a:latin typeface="Tahoma" pitchFamily="34" charset="0"/>
              </a:rPr>
              <a:t>Ecological Succession</a:t>
            </a:r>
            <a:r>
              <a:rPr lang="en-US" sz="3000" b="1">
                <a:solidFill>
                  <a:srgbClr val="33CC33"/>
                </a:solidFill>
                <a:latin typeface="Tahoma" pitchFamily="34" charset="0"/>
              </a:rPr>
              <a:t> </a:t>
            </a:r>
            <a:r>
              <a:rPr lang="en-US" sz="3000">
                <a:solidFill>
                  <a:srgbClr val="FFFFDF"/>
                </a:solidFill>
                <a:latin typeface="Tahoma" pitchFamily="34" charset="0"/>
              </a:rPr>
              <a:t>- The series of changes that occur in a community over time. </a:t>
            </a:r>
          </a:p>
          <a:p>
            <a:pPr marL="342900" indent="-342900">
              <a:spcBef>
                <a:spcPct val="20000"/>
              </a:spcBef>
            </a:pPr>
            <a:endParaRPr lang="en-US" sz="3000">
              <a:solidFill>
                <a:srgbClr val="FFFFDF"/>
              </a:solidFill>
              <a:latin typeface="Tahoma" pitchFamily="34" charset="0"/>
            </a:endParaRPr>
          </a:p>
        </p:txBody>
      </p:sp>
      <p:pic>
        <p:nvPicPr>
          <p:cNvPr id="69637" name="Picture 7" descr="success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286000"/>
            <a:ext cx="541020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219200"/>
            <a:ext cx="91440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 is ecological succession?</a:t>
            </a:r>
          </a:p>
        </p:txBody>
      </p:sp>
      <p:pic>
        <p:nvPicPr>
          <p:cNvPr id="70660" name="Picture 3" descr="success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 bwMode="auto">
          <a:xfrm>
            <a:off x="0" y="-22860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 are the 2 types of </a:t>
            </a:r>
          </a:p>
          <a:p>
            <a:pPr algn="ctr"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ecological succession?</a:t>
            </a:r>
          </a:p>
        </p:txBody>
      </p:sp>
      <p:sp>
        <p:nvSpPr>
          <p:cNvPr id="71684" name="Rectangle 3"/>
          <p:cNvSpPr>
            <a:spLocks noChangeArrowheads="1"/>
          </p:cNvSpPr>
          <p:nvPr/>
        </p:nvSpPr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1200">
              <a:solidFill>
                <a:srgbClr val="FFFFDF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000">
                <a:solidFill>
                  <a:schemeClr val="bg1"/>
                </a:solidFill>
                <a:latin typeface="Tahoma" pitchFamily="34" charset="0"/>
              </a:rPr>
              <a:t>1</a:t>
            </a:r>
            <a:r>
              <a:rPr lang="en-US" sz="3000" baseline="30000">
                <a:solidFill>
                  <a:schemeClr val="bg1"/>
                </a:solidFill>
                <a:latin typeface="Tahoma" pitchFamily="34" charset="0"/>
              </a:rPr>
              <a:t>st</a:t>
            </a:r>
            <a:r>
              <a:rPr lang="en-US" sz="3000">
                <a:solidFill>
                  <a:schemeClr val="bg1"/>
                </a:solidFill>
                <a:latin typeface="Tahoma" pitchFamily="34" charset="0"/>
              </a:rPr>
              <a:t>  </a:t>
            </a:r>
            <a:r>
              <a:rPr lang="en-US" sz="3000" b="1" u="sng">
                <a:solidFill>
                  <a:srgbClr val="33CC33"/>
                </a:solidFill>
                <a:latin typeface="Tahoma" pitchFamily="34" charset="0"/>
              </a:rPr>
              <a:t>Primary</a:t>
            </a:r>
            <a:r>
              <a:rPr lang="en-US" sz="3000">
                <a:solidFill>
                  <a:srgbClr val="33CC33"/>
                </a:solidFill>
                <a:latin typeface="Tahoma" pitchFamily="34" charset="0"/>
              </a:rPr>
              <a:t> </a:t>
            </a:r>
            <a:r>
              <a:rPr lang="en-US" sz="3000" b="1" u="sng">
                <a:solidFill>
                  <a:srgbClr val="33CC33"/>
                </a:solidFill>
                <a:latin typeface="Tahoma" pitchFamily="34" charset="0"/>
              </a:rPr>
              <a:t>Succession</a:t>
            </a:r>
            <a:r>
              <a:rPr lang="en-US" sz="3000">
                <a:solidFill>
                  <a:srgbClr val="33CC33"/>
                </a:solidFill>
                <a:latin typeface="Tahoma" pitchFamily="34" charset="0"/>
              </a:rPr>
              <a:t> </a:t>
            </a:r>
            <a:r>
              <a:rPr lang="en-US" sz="3000">
                <a:solidFill>
                  <a:srgbClr val="FFFFDF"/>
                </a:solidFill>
                <a:latin typeface="Tahoma" pitchFamily="34" charset="0"/>
              </a:rPr>
              <a:t>– Occurs when there was no soil for regular plants to grow.  </a:t>
            </a:r>
          </a:p>
          <a:p>
            <a:pPr marL="342900" indent="-342900">
              <a:spcBef>
                <a:spcPct val="20000"/>
              </a:spcBef>
            </a:pPr>
            <a:r>
              <a:rPr lang="en-US" sz="3000">
                <a:solidFill>
                  <a:srgbClr val="FFFFDF"/>
                </a:solidFill>
                <a:latin typeface="Tahoma" pitchFamily="34" charset="0"/>
              </a:rPr>
              <a:t> </a:t>
            </a:r>
            <a:r>
              <a:rPr lang="en-US" sz="3000" i="1">
                <a:solidFill>
                  <a:srgbClr val="FFFFDF"/>
                </a:solidFill>
                <a:latin typeface="Tahoma" pitchFamily="34" charset="0"/>
              </a:rPr>
              <a:t>Examples</a:t>
            </a:r>
            <a:r>
              <a:rPr lang="en-US" sz="3000">
                <a:solidFill>
                  <a:srgbClr val="FFFFDF"/>
                </a:solidFill>
                <a:latin typeface="Tahoma" pitchFamily="34" charset="0"/>
              </a:rPr>
              <a:t>:  Volcano eruptions &amp; glaciers retreating</a:t>
            </a:r>
          </a:p>
          <a:p>
            <a:pPr marL="342900" indent="-342900">
              <a:spcBef>
                <a:spcPct val="20000"/>
              </a:spcBef>
            </a:pPr>
            <a:endParaRPr lang="en-US" sz="3000">
              <a:solidFill>
                <a:srgbClr val="FFFFDF"/>
              </a:solidFill>
              <a:latin typeface="Tahoma" pitchFamily="34" charset="0"/>
            </a:endParaRPr>
          </a:p>
        </p:txBody>
      </p:sp>
      <p:pic>
        <p:nvPicPr>
          <p:cNvPr id="71685" name="Picture 2" descr="http://rds.yahoo.com/_ylt=A0WTb_zzQNhM9FkAmUmjzbkF/SIG=12k3rqj22/EXP=1289327219/**http%3a/www.ballslist.com/travel/hawaii/volcano_national_par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3048000"/>
            <a:ext cx="4762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6" name="Picture 6" descr="http://rds.yahoo.com/_ylt=A0WTb_y_QdhMGxsA4RmjzbkF/SIG=12udf260l/EXP=1289327423/**http%3a/www.wired.com/images_blogs/wiredscience/2009/09/glaciers_grey1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3086100"/>
            <a:ext cx="50292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 bwMode="auto">
          <a:xfrm>
            <a:off x="0" y="-22860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 are the 2 types of </a:t>
            </a:r>
          </a:p>
          <a:p>
            <a:pPr algn="ctr"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ecological succession?</a:t>
            </a:r>
          </a:p>
        </p:txBody>
      </p:sp>
      <p:pic>
        <p:nvPicPr>
          <p:cNvPr id="72708" name="Picture 6" descr="White_Island_Marine_Volca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1524000"/>
            <a:ext cx="5638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9" name="Rectangle 3"/>
          <p:cNvSpPr>
            <a:spLocks noChangeArrowheads="1"/>
          </p:cNvSpPr>
          <p:nvPr/>
        </p:nvSpPr>
        <p:spPr bwMode="auto">
          <a:xfrm>
            <a:off x="0" y="1371600"/>
            <a:ext cx="3429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sz="1200">
              <a:solidFill>
                <a:srgbClr val="FFFFDF"/>
              </a:solidFill>
              <a:latin typeface="Tahoma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sz="4000">
                <a:solidFill>
                  <a:srgbClr val="FFFFDF"/>
                </a:solidFill>
                <a:latin typeface="Tahoma" pitchFamily="34" charset="0"/>
              </a:rPr>
              <a:t>Volcanoes can create new islands...</a:t>
            </a:r>
          </a:p>
          <a:p>
            <a:pPr marL="342900" indent="-342900" algn="ctr">
              <a:spcBef>
                <a:spcPct val="20000"/>
              </a:spcBef>
            </a:pPr>
            <a:endParaRPr lang="en-US" sz="3200">
              <a:solidFill>
                <a:srgbClr val="FFFFDF"/>
              </a:solidFill>
              <a:latin typeface="Tahoma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sz="3600">
                <a:solidFill>
                  <a:srgbClr val="FF0000"/>
                </a:solidFill>
                <a:latin typeface="Tahoma" pitchFamily="34" charset="0"/>
              </a:rPr>
              <a:t>No soil </a:t>
            </a:r>
            <a:r>
              <a:rPr lang="en-US" sz="3600">
                <a:solidFill>
                  <a:srgbClr val="FFFFDF"/>
                </a:solidFill>
                <a:latin typeface="Tahoma" pitchFamily="34" charset="0"/>
              </a:rPr>
              <a:t>is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600">
                <a:solidFill>
                  <a:srgbClr val="FFFFDF"/>
                </a:solidFill>
                <a:latin typeface="Tahoma" pitchFamily="34" charset="0"/>
              </a:rPr>
              <a:t>Available for plants to grow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 bwMode="auto">
          <a:xfrm>
            <a:off x="0" y="-22860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 are the 2 types of </a:t>
            </a:r>
          </a:p>
          <a:p>
            <a:pPr algn="ctr"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ecological succession?</a:t>
            </a:r>
          </a:p>
        </p:txBody>
      </p:sp>
      <p:sp>
        <p:nvSpPr>
          <p:cNvPr id="73732" name="Rectangle 3"/>
          <p:cNvSpPr>
            <a:spLocks noChangeArrowheads="1"/>
          </p:cNvSpPr>
          <p:nvPr/>
        </p:nvSpPr>
        <p:spPr bwMode="auto">
          <a:xfrm>
            <a:off x="0" y="2209800"/>
            <a:ext cx="3810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>
                <a:solidFill>
                  <a:srgbClr val="FFFFDF"/>
                </a:solidFill>
                <a:latin typeface="Tahoma" pitchFamily="34" charset="0"/>
              </a:rPr>
              <a:t>When glaciers retreat, they leave exposed rock…</a:t>
            </a:r>
          </a:p>
          <a:p>
            <a:pPr marL="342900" indent="-342900" algn="ctr">
              <a:spcBef>
                <a:spcPct val="20000"/>
              </a:spcBef>
            </a:pPr>
            <a:endParaRPr lang="en-US" sz="3200">
              <a:solidFill>
                <a:srgbClr val="FFFFDF"/>
              </a:solidFill>
              <a:latin typeface="Tahoma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sz="3200" b="1">
                <a:solidFill>
                  <a:srgbClr val="FF0000"/>
                </a:solidFill>
                <a:latin typeface="Tahoma" pitchFamily="34" charset="0"/>
              </a:rPr>
              <a:t>No soil </a:t>
            </a:r>
            <a:r>
              <a:rPr lang="en-US" sz="3200">
                <a:solidFill>
                  <a:srgbClr val="FFFFDF"/>
                </a:solidFill>
                <a:latin typeface="Tahoma" pitchFamily="34" charset="0"/>
              </a:rPr>
              <a:t>for plants to grow in.</a:t>
            </a:r>
          </a:p>
        </p:txBody>
      </p:sp>
      <p:pic>
        <p:nvPicPr>
          <p:cNvPr id="73733" name="Picture 6" descr="File:Perito Moreno Glacier Patagonia Argentina Luca Galuzzi 2005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447800"/>
            <a:ext cx="5181600" cy="525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 bwMode="auto">
          <a:xfrm>
            <a:off x="0" y="-22860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How is soil created so plants can grow in the area?</a:t>
            </a:r>
          </a:p>
        </p:txBody>
      </p:sp>
      <p:sp>
        <p:nvSpPr>
          <p:cNvPr id="74756" name="Rectangle 7"/>
          <p:cNvSpPr>
            <a:spLocks noChangeArrowheads="1"/>
          </p:cNvSpPr>
          <p:nvPr/>
        </p:nvSpPr>
        <p:spPr bwMode="auto">
          <a:xfrm>
            <a:off x="0" y="1524000"/>
            <a:ext cx="91440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3600" b="1" u="sng">
                <a:solidFill>
                  <a:srgbClr val="33CC33"/>
                </a:solidFill>
                <a:latin typeface="Tahoma" pitchFamily="34" charset="0"/>
              </a:rPr>
              <a:t>Pioneer Species</a:t>
            </a:r>
            <a:r>
              <a:rPr lang="en-US" sz="2800">
                <a:solidFill>
                  <a:srgbClr val="33CC33"/>
                </a:solidFill>
                <a:latin typeface="Tahoma" pitchFamily="34" charset="0"/>
              </a:rPr>
              <a:t>:  </a:t>
            </a:r>
            <a:r>
              <a:rPr lang="en-US" sz="2800">
                <a:solidFill>
                  <a:srgbClr val="FFFFDF"/>
                </a:solidFill>
                <a:latin typeface="Tahoma" pitchFamily="34" charset="0"/>
              </a:rPr>
              <a:t>A species that will colonize previously uncolonized land. Are organisms that colonize barren rock or lava during ecological succession.  They are the </a:t>
            </a:r>
            <a:r>
              <a:rPr lang="en-US" sz="2800" b="1" u="sng">
                <a:solidFill>
                  <a:srgbClr val="FFFFDF"/>
                </a:solidFill>
                <a:latin typeface="Tahoma" pitchFamily="34" charset="0"/>
              </a:rPr>
              <a:t>FIRST</a:t>
            </a:r>
            <a:r>
              <a:rPr lang="en-US" sz="2800">
                <a:solidFill>
                  <a:srgbClr val="FFFFDF"/>
                </a:solidFill>
                <a:latin typeface="Tahoma" pitchFamily="34" charset="0"/>
              </a:rPr>
              <a:t> to arrive!</a:t>
            </a:r>
          </a:p>
          <a:p>
            <a:pPr marL="342900" indent="-342900">
              <a:spcBef>
                <a:spcPct val="20000"/>
              </a:spcBef>
            </a:pPr>
            <a:endParaRPr lang="en-US" sz="5400">
              <a:solidFill>
                <a:srgbClr val="FFFFDF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FFFFDF"/>
                </a:solidFill>
                <a:latin typeface="Tahoma" pitchFamily="34" charset="0"/>
              </a:rPr>
              <a:t>They physically break up the rocks, extract minerals, and provide organic matter that will decompose and become the soil for later successional species.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 bwMode="auto">
          <a:xfrm>
            <a:off x="0" y="-22860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How is soil created so plants can grow in the area?</a:t>
            </a:r>
          </a:p>
        </p:txBody>
      </p:sp>
      <p:sp>
        <p:nvSpPr>
          <p:cNvPr id="75780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1200">
              <a:solidFill>
                <a:srgbClr val="FFFFDF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000">
                <a:solidFill>
                  <a:srgbClr val="FFFFDF"/>
                </a:solidFill>
                <a:latin typeface="Tahoma" pitchFamily="34" charset="0"/>
              </a:rPr>
              <a:t>Example:  Lichens</a:t>
            </a:r>
          </a:p>
          <a:p>
            <a:pPr marL="342900" indent="-342900">
              <a:spcBef>
                <a:spcPct val="20000"/>
              </a:spcBef>
            </a:pPr>
            <a:endParaRPr lang="en-US" sz="700">
              <a:solidFill>
                <a:srgbClr val="FFFFDF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000">
                <a:solidFill>
                  <a:srgbClr val="FFFFDF"/>
                </a:solidFill>
                <a:latin typeface="Tahoma" pitchFamily="34" charset="0"/>
              </a:rPr>
              <a:t>Lichens:  A symbiotic relationship between a </a:t>
            </a:r>
            <a:r>
              <a:rPr lang="en-US" sz="3000" u="sng">
                <a:solidFill>
                  <a:srgbClr val="FFFFDF"/>
                </a:solidFill>
                <a:latin typeface="Tahoma" pitchFamily="34" charset="0"/>
              </a:rPr>
              <a:t>fungus</a:t>
            </a:r>
            <a:r>
              <a:rPr lang="en-US" sz="3000">
                <a:solidFill>
                  <a:srgbClr val="FFFFDF"/>
                </a:solidFill>
                <a:latin typeface="Tahoma" pitchFamily="34" charset="0"/>
              </a:rPr>
              <a:t> and an </a:t>
            </a:r>
            <a:r>
              <a:rPr lang="en-US" sz="3000" u="sng">
                <a:solidFill>
                  <a:srgbClr val="FFFFDF"/>
                </a:solidFill>
                <a:latin typeface="Tahoma" pitchFamily="34" charset="0"/>
              </a:rPr>
              <a:t>algae</a:t>
            </a:r>
            <a:r>
              <a:rPr lang="en-US" sz="3000">
                <a:solidFill>
                  <a:srgbClr val="FFFFDF"/>
                </a:solidFill>
                <a:latin typeface="Tahoma" pitchFamily="34" charset="0"/>
              </a:rPr>
              <a:t>.</a:t>
            </a:r>
          </a:p>
          <a:p>
            <a:pPr marL="342900" indent="-342900">
              <a:spcBef>
                <a:spcPct val="20000"/>
              </a:spcBef>
            </a:pPr>
            <a:endParaRPr lang="en-US" sz="3000">
              <a:solidFill>
                <a:srgbClr val="FFFFDF"/>
              </a:solidFill>
              <a:latin typeface="Tahoma" pitchFamily="34" charset="0"/>
            </a:endParaRPr>
          </a:p>
        </p:txBody>
      </p:sp>
      <p:pic>
        <p:nvPicPr>
          <p:cNvPr id="75781" name="Picture 5" descr="File:N2 Lichen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22600"/>
            <a:ext cx="4191000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2" name="Picture 2" descr="http://rds.yahoo.com/_ylt=A0WTb_n_R9hMWyMAsVujzbkF/SIG=13j7msl5t/EXP=1289329023/**http%3a/www.racerocks.com/racerock/education/curricula/projects/biogeochemcycle/lichencircl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67188" y="3048000"/>
            <a:ext cx="4976812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 bwMode="auto">
          <a:xfrm>
            <a:off x="0" y="-22860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How is soil created so plants can grow in the area?</a:t>
            </a:r>
          </a:p>
        </p:txBody>
      </p:sp>
      <p:pic>
        <p:nvPicPr>
          <p:cNvPr id="76804" name="Picture 7" descr="lichen%20on%20red%20cedar%20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3400" y="2438400"/>
            <a:ext cx="48006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5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1200">
              <a:solidFill>
                <a:srgbClr val="FFFFDF"/>
              </a:solidFill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000">
                <a:solidFill>
                  <a:srgbClr val="FFFFDF"/>
                </a:solidFill>
                <a:latin typeface="Tahoma" pitchFamily="34" charset="0"/>
              </a:rPr>
              <a:t>Lichens help break rocks to form soil so that other plants can grow there later.</a:t>
            </a:r>
          </a:p>
          <a:p>
            <a:pPr marL="342900" indent="-342900">
              <a:spcBef>
                <a:spcPct val="20000"/>
              </a:spcBef>
            </a:pPr>
            <a:endParaRPr lang="en-US" sz="3000">
              <a:solidFill>
                <a:srgbClr val="FFFFDF"/>
              </a:solidFill>
              <a:latin typeface="Tahoma" pitchFamily="34" charset="0"/>
            </a:endParaRPr>
          </a:p>
        </p:txBody>
      </p:sp>
      <p:pic>
        <p:nvPicPr>
          <p:cNvPr id="76806" name="Picture 2" descr="http://rds.yahoo.com/_ylt=A0PDoTDZSNhMVB0Auf6jzbkF/SIG=12681j8pt/EXP=1289329241/**http%3a/wiseacre-gardens.com/moss/moss-n-lich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2362200"/>
            <a:ext cx="5029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1154</TotalTime>
  <Words>380</Words>
  <Application>Microsoft Office PowerPoint</Application>
  <PresentationFormat>On-screen Show (4:3)</PresentationFormat>
  <Paragraphs>56</Paragraphs>
  <Slides>16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Tahoma</vt:lpstr>
      <vt:lpstr>Office Theme</vt:lpstr>
      <vt:lpstr>iRespondQuestionMaster</vt:lpstr>
      <vt:lpstr>iRespondGraphMaster</vt:lpstr>
      <vt:lpstr>Unit 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Primary Succession Video</vt:lpstr>
      <vt:lpstr>PowerPoint Presentation</vt:lpstr>
      <vt:lpstr>PowerPoint Presentation</vt:lpstr>
      <vt:lpstr>PowerPoint Presentation</vt:lpstr>
      <vt:lpstr>PowerPoint Presentation</vt:lpstr>
      <vt:lpstr>Ecological Succession Video</vt:lpstr>
      <vt:lpstr>The End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10</dc:title>
  <dc:creator>install</dc:creator>
  <cp:lastModifiedBy>Iesha Harrison</cp:lastModifiedBy>
  <cp:revision>79</cp:revision>
  <dcterms:created xsi:type="dcterms:W3CDTF">2010-11-04T18:34:22Z</dcterms:created>
  <dcterms:modified xsi:type="dcterms:W3CDTF">2017-11-28T23:54:16Z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  <property fmtid="{D5CDD505-2E9C-101B-9397-08002B2CF9AE}" pid="4" name="ShowTimer">
    <vt:bool>true</vt:bool>
  </property>
  <property fmtid="{D5CDD505-2E9C-101B-9397-08002B2CF9AE}" pid="5" name="ShowPercent">
    <vt:bool>true</vt:bool>
  </property>
</Properties>
</file>