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62FE-9CA0-4C61-BD6B-1C8BC990AC91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07D-28A0-4BEB-8F68-B716DFC7A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30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62FE-9CA0-4C61-BD6B-1C8BC990AC91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07D-28A0-4BEB-8F68-B716DFC7A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46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62FE-9CA0-4C61-BD6B-1C8BC990AC91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07D-28A0-4BEB-8F68-B716DFC7A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4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962400"/>
            <a:ext cx="12192000" cy="838200"/>
          </a:xfrm>
        </p:spPr>
        <p:txBody>
          <a:bodyPr/>
          <a:lstStyle>
            <a:lvl1pPr algn="ctr">
              <a:defRPr sz="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876800"/>
            <a:ext cx="12192000" cy="228600"/>
          </a:xfrm>
        </p:spPr>
        <p:txBody>
          <a:bodyPr/>
          <a:lstStyle>
            <a:lvl1pPr marL="0" indent="0" algn="ctr">
              <a:buSzPct val="250000"/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89726"/>
            <a:ext cx="2844800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689726"/>
            <a:ext cx="3860800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689726"/>
            <a:ext cx="2844800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40AC7-375F-4A5A-A33B-BA5E96117948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71834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F13EA-84CB-47BC-AB17-09780B5F7DC8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67068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21BA-0070-4CAF-8C3D-DD8B0BC0926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616444"/>
      </p:ext>
    </p:extLst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0" y="685800"/>
            <a:ext cx="47244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67600" y="685800"/>
            <a:ext cx="47244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E8668-32E7-4EAA-9638-BDCDBC930D50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48932"/>
      </p:ext>
    </p:extLst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CF14A-B4BA-42D5-9646-745D45E9B234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48827"/>
      </p:ext>
    </p:extLst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8B1DB-43EA-4C01-80CA-70E1B9FE7AE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89306"/>
      </p:ext>
    </p:extLst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94C14-A042-4986-8AF5-72F26794AA20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892318"/>
      </p:ext>
    </p:extLst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3D5F2-A290-4955-8282-F3066E0580D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00428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62FE-9CA0-4C61-BD6B-1C8BC990AC91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07D-28A0-4BEB-8F68-B716DFC7A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677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9058A-25EF-43AC-80E0-1E09727DBA8B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71650"/>
      </p:ext>
    </p:extLst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9024F-1722-4473-98A7-FF31B13AB56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4111"/>
      </p:ext>
    </p:extLst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79000" y="0"/>
            <a:ext cx="24130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0"/>
            <a:ext cx="70358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C9BF6-DC63-46C1-84FD-EBA195E9FFB6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36795"/>
      </p:ext>
    </p:extLst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0"/>
            <a:ext cx="9652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40000" y="685800"/>
            <a:ext cx="47244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67600" y="685800"/>
            <a:ext cx="47244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90B21-2F98-4F5B-8B13-971AA27EF740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459065"/>
      </p:ext>
    </p:extLst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27200" y="2209800"/>
            <a:ext cx="95504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32000" y="3505200"/>
            <a:ext cx="8534400" cy="10668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096000"/>
            <a:ext cx="2540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096000"/>
            <a:ext cx="38608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096000"/>
            <a:ext cx="2540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083ECF-EA08-4C47-8590-60CBCDCC3D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69931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D276F-C7EA-455E-B5BC-8F0B98BBA3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007843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A13AF-6E2F-4F3F-BABA-51B75A0902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280430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5600" y="2286000"/>
            <a:ext cx="50292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0" y="2286000"/>
            <a:ext cx="50292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98492-9314-46B0-89BB-62BE83FE4B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228112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A7F12-BD0C-48C0-8A46-5E93DB9900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5134086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41098-B3D4-4434-91A7-6B2AC7C7A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147412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62FE-9CA0-4C61-BD6B-1C8BC990AC91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07D-28A0-4BEB-8F68-B716DFC7A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8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F852A-816D-40ED-AE4D-2899E7E8CA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853801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B3D72-9932-4765-8D30-98E893BA22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654106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F9935-1A1B-4A28-8EF8-5A795A51FA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142266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59722-DDC6-4505-B18A-C1884A56A7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940086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21800" y="1295400"/>
            <a:ext cx="2565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5600" y="1295400"/>
            <a:ext cx="74930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E9C4E-596D-4587-9F3E-F0EAAA2B91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538173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1295400"/>
            <a:ext cx="10261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25600" y="2286000"/>
            <a:ext cx="50292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0" y="2286000"/>
            <a:ext cx="50292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C9633-DBC7-49D7-8670-6865A987A4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47797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62FE-9CA0-4C61-BD6B-1C8BC990AC91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07D-28A0-4BEB-8F68-B716DFC7A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7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62FE-9CA0-4C61-BD6B-1C8BC990AC91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07D-28A0-4BEB-8F68-B716DFC7A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29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62FE-9CA0-4C61-BD6B-1C8BC990AC91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07D-28A0-4BEB-8F68-B716DFC7A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36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62FE-9CA0-4C61-BD6B-1C8BC990AC91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07D-28A0-4BEB-8F68-B716DFC7A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68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62FE-9CA0-4C61-BD6B-1C8BC990AC91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07D-28A0-4BEB-8F68-B716DFC7A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0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62FE-9CA0-4C61-BD6B-1C8BC990AC91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07D-28A0-4BEB-8F68-B716DFC7A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362FE-9CA0-4C61-BD6B-1C8BC990AC91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3607D-28A0-4BEB-8F68-B716DFC7A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2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0" y="0"/>
            <a:ext cx="965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0" y="685800"/>
            <a:ext cx="9652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84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solidFill>
                  <a:schemeClr val="bg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657976"/>
            <a:ext cx="38608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657976"/>
            <a:ext cx="28448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5E4168-7473-4711-A4C5-B842409E3565}" type="slidenum">
              <a:rPr lang="en-US" altLang="en-US">
                <a:solidFill>
                  <a:srgbClr val="FFFFF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300000"/>
        <a:buBlip>
          <a:blip r:embed="rId15"/>
        </a:buBlip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300000"/>
        <a:buBlip>
          <a:blip r:embed="rId15"/>
        </a:buBlip>
        <a:defRPr sz="20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300000"/>
        <a:buBlip>
          <a:blip r:embed="rId15"/>
        </a:buBlip>
        <a:defRPr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300000"/>
        <a:buBlip>
          <a:blip r:embed="rId15"/>
        </a:buBlip>
        <a:defRPr sz="16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300000"/>
        <a:buBlip>
          <a:blip r:embed="rId15"/>
        </a:buBlip>
        <a:defRPr sz="16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300000"/>
        <a:buBlip>
          <a:blip r:embed="rId15"/>
        </a:buBlip>
        <a:defRPr sz="16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300000"/>
        <a:buBlip>
          <a:blip r:embed="rId15"/>
        </a:buBlip>
        <a:defRPr sz="16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300000"/>
        <a:buBlip>
          <a:blip r:embed="rId15"/>
        </a:buBlip>
        <a:defRPr sz="16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300000"/>
        <a:buBlip>
          <a:blip r:embed="rId15"/>
        </a:buBlip>
        <a:defRPr sz="16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25600" y="1295400"/>
            <a:ext cx="1026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5600" y="2286000"/>
            <a:ext cx="10261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6400" y="6324600"/>
            <a:ext cx="2540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7200" y="6324600"/>
            <a:ext cx="386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324600"/>
            <a:ext cx="2540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21F63B-7831-4EF0-A9A3-5468933CB70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31330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8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609600"/>
          </a:xfrm>
        </p:spPr>
        <p:txBody>
          <a:bodyPr/>
          <a:lstStyle/>
          <a:p>
            <a:r>
              <a:rPr lang="en-US" altLang="en-US" sz="3200"/>
              <a:t>What are some types of mutations?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295400"/>
            <a:ext cx="9144000" cy="5257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000"/>
              <a:t>2.  Deletion</a:t>
            </a:r>
          </a:p>
          <a:p>
            <a:pPr>
              <a:buFontTx/>
              <a:buNone/>
            </a:pPr>
            <a:r>
              <a:rPr lang="en-US" altLang="en-US" smtClean="0"/>
              <a:t>A deletion </a:t>
            </a:r>
          </a:p>
          <a:p>
            <a:pPr>
              <a:buFontTx/>
              <a:buNone/>
            </a:pPr>
            <a:r>
              <a:rPr lang="en-US" altLang="en-US" smtClean="0"/>
              <a:t>involves the loss of all</a:t>
            </a:r>
          </a:p>
          <a:p>
            <a:pPr>
              <a:buFontTx/>
              <a:buNone/>
            </a:pPr>
            <a:r>
              <a:rPr lang="en-US" altLang="en-US" smtClean="0"/>
              <a:t> or part of a </a:t>
            </a:r>
          </a:p>
          <a:p>
            <a:pPr>
              <a:buFontTx/>
              <a:buNone/>
            </a:pPr>
            <a:r>
              <a:rPr lang="en-US" altLang="en-US" smtClean="0"/>
              <a:t>chromosome </a:t>
            </a:r>
          </a:p>
          <a:p>
            <a:pPr>
              <a:buFontTx/>
              <a:buNone/>
            </a:pPr>
            <a:endParaRPr lang="en-US" altLang="en-US" smtClean="0"/>
          </a:p>
        </p:txBody>
      </p:sp>
      <p:pic>
        <p:nvPicPr>
          <p:cNvPr id="98308" name="Picture 5" descr="Dele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1447800"/>
            <a:ext cx="347186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9" name="Line 7"/>
          <p:cNvSpPr>
            <a:spLocks noChangeShapeType="1"/>
          </p:cNvSpPr>
          <p:nvPr/>
        </p:nvSpPr>
        <p:spPr bwMode="auto">
          <a:xfrm>
            <a:off x="1524000" y="762000"/>
            <a:ext cx="914400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68435"/>
      </p:ext>
    </p:extLst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3. Translocation</a:t>
            </a:r>
            <a:r>
              <a:rPr lang="en-US" altLang="en-US" smtClean="0"/>
              <a:t> 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1600200"/>
            <a:ext cx="3771900" cy="3962400"/>
          </a:xfrm>
        </p:spPr>
        <p:txBody>
          <a:bodyPr/>
          <a:lstStyle/>
          <a:p>
            <a:pPr eaLnBrk="1" hangingPunct="1"/>
            <a:r>
              <a:rPr lang="en-US" altLang="en-US" sz="2800"/>
              <a:t>A translocation occurs when a piece of the chromosome breaks off and attaches to another, non-homologous chromosome</a:t>
            </a:r>
          </a:p>
        </p:txBody>
      </p:sp>
      <p:pic>
        <p:nvPicPr>
          <p:cNvPr id="99332" name="Picture 7" descr="translocation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1524001"/>
            <a:ext cx="4648200" cy="3617913"/>
          </a:xfrm>
          <a:noFill/>
        </p:spPr>
      </p:pic>
    </p:spTree>
    <p:extLst>
      <p:ext uri="{BB962C8B-B14F-4D97-AF65-F5344CB8AC3E}">
        <p14:creationId xmlns:p14="http://schemas.microsoft.com/office/powerpoint/2010/main" val="165880203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4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7696200" cy="1219200"/>
          </a:xfrm>
        </p:spPr>
        <p:txBody>
          <a:bodyPr/>
          <a:lstStyle/>
          <a:p>
            <a:pPr eaLnBrk="1" hangingPunct="1"/>
            <a:r>
              <a:rPr lang="en-US" altLang="en-US" smtClean="0"/>
              <a:t>What are some types of mutations?</a:t>
            </a:r>
            <a:br>
              <a:rPr lang="en-US" altLang="en-US" smtClean="0"/>
            </a:br>
            <a:r>
              <a:rPr lang="en-US" altLang="en-US" smtClean="0"/>
              <a:t> 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976438" y="1371600"/>
            <a:ext cx="3771900" cy="39624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en-US" sz="3600" dirty="0"/>
              <a:t>4. Duplication</a:t>
            </a:r>
          </a:p>
          <a:p>
            <a:pPr eaLnBrk="1" hangingPunct="1">
              <a:defRPr/>
            </a:pPr>
            <a:r>
              <a:rPr lang="en-US" altLang="en-US" sz="2800" dirty="0"/>
              <a:t>When a segment of a chromosome is repeated (opposite of deletion)</a:t>
            </a:r>
          </a:p>
        </p:txBody>
      </p:sp>
      <p:pic>
        <p:nvPicPr>
          <p:cNvPr id="100356" name="Picture 7" descr="duplication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1" y="1143000"/>
            <a:ext cx="4081463" cy="4800600"/>
          </a:xfrm>
          <a:noFill/>
        </p:spPr>
      </p:pic>
    </p:spTree>
    <p:extLst>
      <p:ext uri="{BB962C8B-B14F-4D97-AF65-F5344CB8AC3E}">
        <p14:creationId xmlns:p14="http://schemas.microsoft.com/office/powerpoint/2010/main" val="115835106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381000"/>
            <a:ext cx="7620000" cy="4648200"/>
          </a:xfrm>
        </p:spPr>
        <p:txBody>
          <a:bodyPr/>
          <a:lstStyle/>
          <a:p>
            <a:pPr eaLnBrk="1" hangingPunct="1"/>
            <a:r>
              <a:rPr lang="en-US" altLang="en-US" sz="3200"/>
              <a:t>Gene mutations involve a single nucleotide within a codon or larger segments of DNA</a:t>
            </a:r>
          </a:p>
          <a:p>
            <a:pPr eaLnBrk="1" hangingPunct="1"/>
            <a:r>
              <a:rPr lang="en-US" altLang="en-US" sz="3200"/>
              <a:t>Mutations that affect a single nucleotide are called point mutations because they occur at a single point in the DNA sequence </a:t>
            </a:r>
          </a:p>
          <a:p>
            <a:pPr lvl="1" eaLnBrk="1" hangingPunct="1">
              <a:buFontTx/>
              <a:buNone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298836194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4"/>
          <p:cNvSpPr>
            <a:spLocks noGrp="1" noChangeArrowheads="1"/>
          </p:cNvSpPr>
          <p:nvPr>
            <p:ph type="title"/>
          </p:nvPr>
        </p:nvSpPr>
        <p:spPr>
          <a:xfrm>
            <a:off x="1905001" y="304800"/>
            <a:ext cx="8785225" cy="1195388"/>
          </a:xfrm>
        </p:spPr>
        <p:txBody>
          <a:bodyPr/>
          <a:lstStyle/>
          <a:p>
            <a:pPr eaLnBrk="1" hangingPunct="1"/>
            <a:r>
              <a:rPr lang="en-US" altLang="en-US" smtClean="0"/>
              <a:t>Point Mutation – Substitution</a:t>
            </a:r>
          </a:p>
        </p:txBody>
      </p:sp>
      <p:sp>
        <p:nvSpPr>
          <p:cNvPr id="10240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1295400"/>
            <a:ext cx="3962400" cy="5181600"/>
          </a:xfrm>
        </p:spPr>
        <p:txBody>
          <a:bodyPr/>
          <a:lstStyle/>
          <a:p>
            <a:pPr eaLnBrk="1" hangingPunct="1"/>
            <a:r>
              <a:rPr lang="en-US" altLang="en-US" sz="2800"/>
              <a:t>Some point mutations simply substitute one nucleotide for another</a:t>
            </a:r>
          </a:p>
          <a:p>
            <a:pPr lvl="1" eaLnBrk="1" hangingPunct="1"/>
            <a:r>
              <a:rPr lang="en-US" altLang="en-US" sz="2400"/>
              <a:t>This is a substitution</a:t>
            </a:r>
          </a:p>
          <a:p>
            <a:pPr eaLnBrk="1" hangingPunct="1"/>
            <a:r>
              <a:rPr lang="en-US" altLang="en-US" sz="2800"/>
              <a:t>Most of the time this results in a change in one of the amino acids in a protein</a:t>
            </a:r>
          </a:p>
        </p:txBody>
      </p:sp>
      <p:pic>
        <p:nvPicPr>
          <p:cNvPr id="102404" name="Picture 7" descr="pointmutation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1371600"/>
            <a:ext cx="4800600" cy="3829050"/>
          </a:xfrm>
          <a:noFill/>
        </p:spPr>
      </p:pic>
      <p:sp>
        <p:nvSpPr>
          <p:cNvPr id="102405" name="Text Box 8"/>
          <p:cNvSpPr txBox="1">
            <a:spLocks noChangeArrowheads="1"/>
          </p:cNvSpPr>
          <p:nvPr/>
        </p:nvSpPr>
        <p:spPr bwMode="auto">
          <a:xfrm>
            <a:off x="7391400" y="5410201"/>
            <a:ext cx="1600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300000"/>
              <a:buBlip>
                <a:blip r:embed="rId3"/>
              </a:buBlip>
              <a:defRPr sz="24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SzPct val="300000"/>
              <a:buBlip>
                <a:blip r:embed="rId3"/>
              </a:buBlip>
              <a:defRPr sz="2000" b="1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SzPct val="300000"/>
              <a:buBlip>
                <a:blip r:embed="rId3"/>
              </a:buBlip>
              <a:defRPr b="1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SzPct val="300000"/>
              <a:buBlip>
                <a:blip r:embed="rId3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SzPct val="300000"/>
              <a:buBlip>
                <a:blip r:embed="rId3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3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3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3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3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altLang="en-US" sz="1400" b="0">
                <a:solidFill>
                  <a:schemeClr val="tx1"/>
                </a:solidFill>
                <a:latin typeface="Arial" panose="020B0604020202020204" pitchFamily="34" charset="0"/>
              </a:rPr>
              <a:t>Substitution</a:t>
            </a:r>
          </a:p>
        </p:txBody>
      </p:sp>
    </p:spTree>
    <p:extLst>
      <p:ext uri="{BB962C8B-B14F-4D97-AF65-F5344CB8AC3E}">
        <p14:creationId xmlns:p14="http://schemas.microsoft.com/office/powerpoint/2010/main" val="371344150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609600"/>
          </a:xfrm>
        </p:spPr>
        <p:txBody>
          <a:bodyPr/>
          <a:lstStyle/>
          <a:p>
            <a:r>
              <a:rPr lang="en-US" altLang="en-US" sz="3200"/>
              <a:t>How has technology changed DNA?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762000"/>
            <a:ext cx="9144000" cy="5791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600" u="sng"/>
              <a:t>Genetic Engineering</a:t>
            </a:r>
            <a:r>
              <a:rPr lang="en-US" altLang="en-US" sz="2600"/>
              <a:t>:  Technology used to manipulate an organism’s DNA by inserting the DNA of another organism.</a:t>
            </a:r>
          </a:p>
          <a:p>
            <a:pPr>
              <a:buFontTx/>
              <a:buNone/>
            </a:pPr>
            <a:endParaRPr lang="en-US" altLang="en-US" sz="900"/>
          </a:p>
          <a:p>
            <a:pPr>
              <a:buFontTx/>
              <a:buNone/>
            </a:pPr>
            <a:r>
              <a:rPr lang="en-US" altLang="en-US" sz="2600" u="sng"/>
              <a:t>Transgenic Organism</a:t>
            </a:r>
            <a:r>
              <a:rPr lang="en-US" altLang="en-US" sz="2600"/>
              <a:t>:  Organism that is genetically engineered by inserting a gene from another organism.</a:t>
            </a:r>
          </a:p>
        </p:txBody>
      </p:sp>
      <p:sp>
        <p:nvSpPr>
          <p:cNvPr id="103428" name="Line 4"/>
          <p:cNvSpPr>
            <a:spLocks noChangeShapeType="1"/>
          </p:cNvSpPr>
          <p:nvPr/>
        </p:nvSpPr>
        <p:spPr bwMode="auto">
          <a:xfrm>
            <a:off x="1524000" y="685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429" name="Picture 5" descr="440280a-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1"/>
            <a:ext cx="25146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0" name="Picture 4" descr="fluorescent_bun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3124200"/>
            <a:ext cx="237966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1" name="Picture 8" descr="white-rabbit-800x6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0"/>
            <a:ext cx="2895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2" name="AutoShape 9"/>
          <p:cNvSpPr>
            <a:spLocks noChangeArrowheads="1"/>
          </p:cNvSpPr>
          <p:nvPr/>
        </p:nvSpPr>
        <p:spPr bwMode="auto">
          <a:xfrm>
            <a:off x="4114800" y="4648200"/>
            <a:ext cx="304800" cy="304800"/>
          </a:xfrm>
          <a:prstGeom prst="plus">
            <a:avLst>
              <a:gd name="adj" fmla="val 25000"/>
            </a:avLst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300000"/>
              <a:buBlip>
                <a:blip r:embed="rId5"/>
              </a:buBlip>
              <a:defRPr sz="24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SzPct val="300000"/>
              <a:buBlip>
                <a:blip r:embed="rId5"/>
              </a:buBlip>
              <a:defRPr sz="2000" b="1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SzPct val="300000"/>
              <a:buBlip>
                <a:blip r:embed="rId5"/>
              </a:buBlip>
              <a:defRPr b="1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SzPct val="300000"/>
              <a:buBlip>
                <a:blip r:embed="rId5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SzPct val="300000"/>
              <a:buBlip>
                <a:blip r:embed="rId5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5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5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5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5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US" altLang="en-US" sz="1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3433" name="Rectangle 10"/>
          <p:cNvSpPr>
            <a:spLocks noChangeArrowheads="1"/>
          </p:cNvSpPr>
          <p:nvPr/>
        </p:nvSpPr>
        <p:spPr bwMode="auto">
          <a:xfrm>
            <a:off x="7620000" y="4648200"/>
            <a:ext cx="381000" cy="1524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300000"/>
              <a:buBlip>
                <a:blip r:embed="rId5"/>
              </a:buBlip>
              <a:defRPr sz="24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SzPct val="300000"/>
              <a:buBlip>
                <a:blip r:embed="rId5"/>
              </a:buBlip>
              <a:defRPr sz="2000" b="1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SzPct val="300000"/>
              <a:buBlip>
                <a:blip r:embed="rId5"/>
              </a:buBlip>
              <a:defRPr b="1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SzPct val="300000"/>
              <a:buBlip>
                <a:blip r:embed="rId5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SzPct val="300000"/>
              <a:buBlip>
                <a:blip r:embed="rId5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5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5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5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5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US" altLang="en-US" sz="1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3434" name="Rectangle 11"/>
          <p:cNvSpPr>
            <a:spLocks noChangeArrowheads="1"/>
          </p:cNvSpPr>
          <p:nvPr/>
        </p:nvSpPr>
        <p:spPr bwMode="auto">
          <a:xfrm>
            <a:off x="7620000" y="4953000"/>
            <a:ext cx="381000" cy="1524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300000"/>
              <a:buBlip>
                <a:blip r:embed="rId5"/>
              </a:buBlip>
              <a:defRPr sz="24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SzPct val="300000"/>
              <a:buBlip>
                <a:blip r:embed="rId5"/>
              </a:buBlip>
              <a:defRPr sz="2000" b="1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SzPct val="300000"/>
              <a:buBlip>
                <a:blip r:embed="rId5"/>
              </a:buBlip>
              <a:defRPr b="1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SzPct val="300000"/>
              <a:buBlip>
                <a:blip r:embed="rId5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SzPct val="300000"/>
              <a:buBlip>
                <a:blip r:embed="rId5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5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5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5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5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US" altLang="en-US" sz="1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554347"/>
      </p:ext>
    </p:extLst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609600"/>
          </a:xfrm>
        </p:spPr>
        <p:txBody>
          <a:bodyPr/>
          <a:lstStyle/>
          <a:p>
            <a:r>
              <a:rPr lang="en-US" altLang="en-US" sz="3200"/>
              <a:t>How has technology changed DNA?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762000"/>
            <a:ext cx="9144000" cy="5791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600" u="sng"/>
              <a:t>Gel Electrophoresis</a:t>
            </a:r>
            <a:r>
              <a:rPr lang="en-US" altLang="en-US" sz="2600" b="0"/>
              <a:t>:  Process that involves using electric current to separate certain biological molecules by size.  </a:t>
            </a:r>
            <a:endParaRPr lang="en-US" altLang="en-US" sz="2600"/>
          </a:p>
        </p:txBody>
      </p:sp>
      <p:sp>
        <p:nvSpPr>
          <p:cNvPr id="104452" name="Line 4"/>
          <p:cNvSpPr>
            <a:spLocks noChangeShapeType="1"/>
          </p:cNvSpPr>
          <p:nvPr/>
        </p:nvSpPr>
        <p:spPr bwMode="auto">
          <a:xfrm>
            <a:off x="1524000" y="685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3" name="Text Box 11"/>
          <p:cNvSpPr txBox="1">
            <a:spLocks noChangeArrowheads="1"/>
          </p:cNvSpPr>
          <p:nvPr/>
        </p:nvSpPr>
        <p:spPr bwMode="auto">
          <a:xfrm>
            <a:off x="1524000" y="1981200"/>
            <a:ext cx="9144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spcBef>
                <a:spcPct val="20000"/>
              </a:spcBef>
              <a:buSzPct val="300000"/>
              <a:buBlip>
                <a:blip r:embed="rId2"/>
              </a:buBlip>
              <a:defRPr sz="24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723900" indent="-266700">
              <a:spcBef>
                <a:spcPct val="20000"/>
              </a:spcBef>
              <a:buSzPct val="300000"/>
              <a:buBlip>
                <a:blip r:embed="rId2"/>
              </a:buBlip>
              <a:defRPr sz="2000" b="1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 marL="1181100" indent="-266700">
              <a:spcBef>
                <a:spcPct val="20000"/>
              </a:spcBef>
              <a:buSzPct val="300000"/>
              <a:buBlip>
                <a:blip r:embed="rId2"/>
              </a:buBlip>
              <a:defRPr b="1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 marL="1638300" indent="-266700">
              <a:spcBef>
                <a:spcPct val="20000"/>
              </a:spcBef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 marL="2095500" indent="-266700">
              <a:spcBef>
                <a:spcPct val="20000"/>
              </a:spcBef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2552700" indent="-2667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 marL="3009900" indent="-2667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3467100" indent="-2667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 marL="3924300" indent="-2667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We use this to see DNA fragments to create a DNA fingerprint</a:t>
            </a:r>
          </a:p>
          <a:p>
            <a:pPr lvl="1" eaLnBrk="1" hangingPunct="1">
              <a:spcBef>
                <a:spcPct val="50000"/>
              </a:spcBef>
              <a:buSzTx/>
              <a:buFontTx/>
              <a:buChar char="-"/>
            </a:pPr>
            <a:r>
              <a:rPr lang="en-US" altLang="en-US" sz="2400" b="0">
                <a:latin typeface="Arial" panose="020B0604020202020204" pitchFamily="34" charset="0"/>
              </a:rPr>
              <a:t>DNA fingerprints have 2 major uses:</a:t>
            </a:r>
          </a:p>
          <a:p>
            <a:pPr lvl="2" eaLnBrk="1" hangingPunct="1">
              <a:spcBef>
                <a:spcPct val="50000"/>
              </a:spcBef>
              <a:buSzTx/>
              <a:buFontTx/>
              <a:buAutoNum type="arabicPeriod"/>
            </a:pPr>
            <a:r>
              <a:rPr lang="en-US" altLang="en-US" sz="2400" b="0">
                <a:latin typeface="Arial" panose="020B0604020202020204" pitchFamily="34" charset="0"/>
              </a:rPr>
              <a:t>Solve crimes</a:t>
            </a:r>
          </a:p>
          <a:p>
            <a:pPr lvl="2" eaLnBrk="1" hangingPunct="1">
              <a:spcBef>
                <a:spcPct val="50000"/>
              </a:spcBef>
              <a:buSzTx/>
              <a:buFontTx/>
              <a:buAutoNum type="arabicPeriod"/>
            </a:pPr>
            <a:r>
              <a:rPr lang="en-US" altLang="en-US" sz="2400" b="0">
                <a:latin typeface="Arial" panose="020B0604020202020204" pitchFamily="34" charset="0"/>
              </a:rPr>
              <a:t>Figuring out “who’s the baby’s daddy”</a:t>
            </a:r>
          </a:p>
        </p:txBody>
      </p:sp>
      <p:pic>
        <p:nvPicPr>
          <p:cNvPr id="104454" name="Picture 13" descr="F14-03_DNA_fingerpr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2819400"/>
            <a:ext cx="26479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515733"/>
      </p:ext>
    </p:extLst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609600"/>
          </a:xfrm>
        </p:spPr>
        <p:txBody>
          <a:bodyPr/>
          <a:lstStyle/>
          <a:p>
            <a:r>
              <a:rPr lang="en-US" altLang="en-US" sz="3200"/>
              <a:t>DNA Fingerprinting</a:t>
            </a:r>
          </a:p>
        </p:txBody>
      </p:sp>
      <p:pic>
        <p:nvPicPr>
          <p:cNvPr id="105475" name="Picture 8" descr="ch13_0_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3733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6" name="Picture 5" descr="DNA%20Fingerprin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6" y="533400"/>
            <a:ext cx="23336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7" name="Text Box 10"/>
          <p:cNvSpPr txBox="1">
            <a:spLocks noChangeArrowheads="1"/>
          </p:cNvSpPr>
          <p:nvPr/>
        </p:nvSpPr>
        <p:spPr bwMode="auto">
          <a:xfrm>
            <a:off x="1524000" y="1219201"/>
            <a:ext cx="640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300000"/>
              <a:buBlip>
                <a:blip r:embed="rId4"/>
              </a:buBlip>
              <a:defRPr sz="24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SzPct val="300000"/>
              <a:buBlip>
                <a:blip r:embed="rId4"/>
              </a:buBlip>
              <a:defRPr sz="2000" b="1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SzPct val="300000"/>
              <a:buBlip>
                <a:blip r:embed="rId4"/>
              </a:buBlip>
              <a:defRPr b="1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SzPct val="300000"/>
              <a:buBlip>
                <a:blip r:embed="rId4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SzPct val="300000"/>
              <a:buBlip>
                <a:blip r:embed="rId4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4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4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4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4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Which of the following are his/her parents?</a:t>
            </a:r>
          </a:p>
        </p:txBody>
      </p:sp>
      <p:sp>
        <p:nvSpPr>
          <p:cNvPr id="105478" name="Text Box 11"/>
          <p:cNvSpPr txBox="1">
            <a:spLocks noChangeArrowheads="1"/>
          </p:cNvSpPr>
          <p:nvPr/>
        </p:nvSpPr>
        <p:spPr bwMode="auto">
          <a:xfrm>
            <a:off x="8153400" y="1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300000"/>
              <a:buBlip>
                <a:blip r:embed="rId4"/>
              </a:buBlip>
              <a:defRPr sz="24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SzPct val="300000"/>
              <a:buBlip>
                <a:blip r:embed="rId4"/>
              </a:buBlip>
              <a:defRPr sz="2000" b="1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SzPct val="300000"/>
              <a:buBlip>
                <a:blip r:embed="rId4"/>
              </a:buBlip>
              <a:defRPr b="1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SzPct val="300000"/>
              <a:buBlip>
                <a:blip r:embed="rId4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SzPct val="300000"/>
              <a:buBlip>
                <a:blip r:embed="rId4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4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4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4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4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Who did it?</a:t>
            </a:r>
          </a:p>
        </p:txBody>
      </p:sp>
      <p:sp>
        <p:nvSpPr>
          <p:cNvPr id="105479" name="Line 12"/>
          <p:cNvSpPr>
            <a:spLocks noChangeShapeType="1"/>
          </p:cNvSpPr>
          <p:nvPr/>
        </p:nvSpPr>
        <p:spPr bwMode="auto">
          <a:xfrm>
            <a:off x="9753600" y="533400"/>
            <a:ext cx="0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5480" name="Picture 5" descr="paternityTestFig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1"/>
            <a:ext cx="274320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826758"/>
      </p:ext>
    </p:extLst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609600"/>
          </a:xfrm>
        </p:spPr>
        <p:txBody>
          <a:bodyPr/>
          <a:lstStyle/>
          <a:p>
            <a:r>
              <a:rPr lang="en-US" altLang="en-US" sz="3200"/>
              <a:t>What is the human genome?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685800"/>
            <a:ext cx="9144000" cy="5867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500" u="sng"/>
              <a:t>Genome</a:t>
            </a:r>
            <a:r>
              <a:rPr lang="en-US" altLang="en-US" sz="2500"/>
              <a:t>:  Total DNA in each cell nucleus of an organism</a:t>
            </a:r>
          </a:p>
          <a:p>
            <a:pPr>
              <a:buFontTx/>
              <a:buNone/>
            </a:pPr>
            <a:endParaRPr lang="en-US" altLang="en-US" sz="1700"/>
          </a:p>
          <a:p>
            <a:pPr>
              <a:buFontTx/>
              <a:buNone/>
            </a:pPr>
            <a:r>
              <a:rPr lang="en-US" altLang="en-US" smtClean="0"/>
              <a:t>The Human Genome Project:</a:t>
            </a:r>
          </a:p>
          <a:p>
            <a:pPr>
              <a:buFontTx/>
              <a:buNone/>
            </a:pPr>
            <a:r>
              <a:rPr lang="en-US" altLang="en-US" smtClean="0"/>
              <a:t>*  Began in 1990 and completed in 2003</a:t>
            </a:r>
          </a:p>
          <a:p>
            <a:pPr>
              <a:buFontTx/>
              <a:buNone/>
            </a:pPr>
            <a:r>
              <a:rPr lang="en-US" altLang="en-US" smtClean="0"/>
              <a:t>*  Found that we have 3 BILLION chemical base pairs</a:t>
            </a:r>
          </a:p>
          <a:p>
            <a:pPr>
              <a:buFontTx/>
              <a:buNone/>
            </a:pPr>
            <a:r>
              <a:rPr lang="en-US" altLang="en-US" smtClean="0"/>
              <a:t>*  Used to understand genetic disorders and to them</a:t>
            </a:r>
          </a:p>
        </p:txBody>
      </p:sp>
      <p:pic>
        <p:nvPicPr>
          <p:cNvPr id="106500" name="Picture 5" descr="genome_project_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365500"/>
            <a:ext cx="51054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Line 6"/>
          <p:cNvSpPr>
            <a:spLocks noChangeShapeType="1"/>
          </p:cNvSpPr>
          <p:nvPr/>
        </p:nvSpPr>
        <p:spPr bwMode="auto">
          <a:xfrm>
            <a:off x="1524000" y="685800"/>
            <a:ext cx="9144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52503"/>
      </p:ext>
    </p:extLst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300000"/>
              <a:buBlip>
                <a:blip r:embed="rId2"/>
              </a:buBlip>
              <a:defRPr sz="24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SzPct val="300000"/>
              <a:buBlip>
                <a:blip r:embed="rId2"/>
              </a:buBlip>
              <a:defRPr sz="2000" b="1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SzPct val="300000"/>
              <a:buBlip>
                <a:blip r:embed="rId2"/>
              </a:buBlip>
              <a:defRPr b="1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US" altLang="en-US" sz="1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15240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SzPct val="300000"/>
              <a:buBlip>
                <a:blip r:embed="rId2"/>
              </a:buBlip>
              <a:defRPr sz="24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SzPct val="300000"/>
              <a:buBlip>
                <a:blip r:embed="rId2"/>
              </a:buBlip>
              <a:defRPr sz="2000" b="1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SzPct val="300000"/>
              <a:buBlip>
                <a:blip r:embed="rId2"/>
              </a:buBlip>
              <a:defRPr b="1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3200" b="0">
                <a:latin typeface="Arial Black" panose="020B0A04020102020204" pitchFamily="34" charset="0"/>
              </a:rPr>
              <a:t>What is cloning?</a:t>
            </a: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1524000" y="7620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SzPct val="300000"/>
              <a:buBlip>
                <a:blip r:embed="rId2"/>
              </a:buBlip>
              <a:defRPr sz="24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SzPct val="300000"/>
              <a:buBlip>
                <a:blip r:embed="rId2"/>
              </a:buBlip>
              <a:defRPr sz="2000" b="1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SzPct val="300000"/>
              <a:buBlip>
                <a:blip r:embed="rId2"/>
              </a:buBlip>
              <a:defRPr b="1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600" u="sng"/>
              <a:t>Cloning</a:t>
            </a:r>
            <a:r>
              <a:rPr lang="en-US" altLang="en-US" sz="2600" b="0"/>
              <a:t>:  Process in which large numbers of identical recombinant DNA molecules are produced.</a:t>
            </a:r>
          </a:p>
          <a:p>
            <a:pPr>
              <a:buFontTx/>
              <a:buNone/>
            </a:pPr>
            <a:endParaRPr lang="en-US" altLang="en-US" sz="2600" b="0"/>
          </a:p>
          <a:p>
            <a:pPr algn="ctr">
              <a:buFontTx/>
              <a:buNone/>
            </a:pPr>
            <a:r>
              <a:rPr lang="en-US" altLang="en-US" sz="3000" b="0">
                <a:solidFill>
                  <a:srgbClr val="FF0066"/>
                </a:solidFill>
              </a:rPr>
              <a:t>“Dolly” the sheep was the first cloned animal</a:t>
            </a:r>
            <a:endParaRPr lang="en-US" altLang="en-US" sz="3000">
              <a:solidFill>
                <a:srgbClr val="FF0066"/>
              </a:solidFill>
            </a:endParaRPr>
          </a:p>
        </p:txBody>
      </p:sp>
      <p:pic>
        <p:nvPicPr>
          <p:cNvPr id="107527" name="Picture 8" descr="doll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16238"/>
            <a:ext cx="3962400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8" name="Picture 10" descr="dolly-cloned-sheep-time-magazin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1" y="2895600"/>
            <a:ext cx="30067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9" name="Line 11"/>
          <p:cNvSpPr>
            <a:spLocks noChangeShapeType="1"/>
          </p:cNvSpPr>
          <p:nvPr/>
        </p:nvSpPr>
        <p:spPr bwMode="auto">
          <a:xfrm>
            <a:off x="1524000" y="685800"/>
            <a:ext cx="914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21319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2743200"/>
            <a:ext cx="8915400" cy="609600"/>
          </a:xfrm>
        </p:spPr>
        <p:txBody>
          <a:bodyPr/>
          <a:lstStyle/>
          <a:p>
            <a:pPr algn="ctr"/>
            <a:r>
              <a:rPr lang="en-US" altLang="en-US" sz="8000"/>
              <a:t>DNA Mutations &amp; Technology</a:t>
            </a:r>
          </a:p>
        </p:txBody>
      </p:sp>
      <p:pic>
        <p:nvPicPr>
          <p:cNvPr id="90115" name="Picture 4" descr="dna_using_microscope_l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72000"/>
            <a:ext cx="19065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6" name="Picture 5" descr="dna_waving_l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0"/>
            <a:ext cx="15351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6" descr="dna_testing_l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2133600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7" descr="DN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364" y="4343400"/>
            <a:ext cx="230663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165676"/>
      </p:ext>
    </p:extLst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8548" name="Picture 4" descr="dolly-fig-13-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17184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6"/>
          <p:cNvSpPr>
            <a:spLocks noChangeArrowheads="1"/>
          </p:cNvSpPr>
          <p:nvPr/>
        </p:nvSpPr>
        <p:spPr bwMode="auto">
          <a:xfrm>
            <a:off x="1524000" y="2819400"/>
            <a:ext cx="9144000" cy="403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300000"/>
              <a:buBlip>
                <a:blip r:embed="rId2"/>
              </a:buBlip>
              <a:defRPr sz="24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SzPct val="300000"/>
              <a:buBlip>
                <a:blip r:embed="rId2"/>
              </a:buBlip>
              <a:defRPr sz="2000" b="1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SzPct val="300000"/>
              <a:buBlip>
                <a:blip r:embed="rId2"/>
              </a:buBlip>
              <a:defRPr b="1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 sz="14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r>
              <a:rPr lang="en-US" altLang="en-US" smtClean="0"/>
              <a:t>What are genetic mutations?</a:t>
            </a:r>
          </a:p>
        </p:txBody>
      </p:sp>
      <p:sp>
        <p:nvSpPr>
          <p:cNvPr id="911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990600"/>
            <a:ext cx="9144000" cy="5867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200" u="sng"/>
              <a:t>Mutation</a:t>
            </a:r>
            <a:r>
              <a:rPr lang="en-US" altLang="en-US" sz="3200"/>
              <a:t>:  Permanent </a:t>
            </a:r>
            <a:r>
              <a:rPr lang="en-US" altLang="en-US" sz="3200" u="sng"/>
              <a:t>change</a:t>
            </a:r>
            <a:r>
              <a:rPr lang="en-US" altLang="en-US" sz="3200"/>
              <a:t> in a cell’s DNA, ranging from changes in a single base pair to deletions of large sections of chromosomes.</a:t>
            </a:r>
          </a:p>
        </p:txBody>
      </p:sp>
      <p:sp>
        <p:nvSpPr>
          <p:cNvPr id="91141" name="Line 4"/>
          <p:cNvSpPr>
            <a:spLocks noChangeShapeType="1"/>
          </p:cNvSpPr>
          <p:nvPr/>
        </p:nvSpPr>
        <p:spPr bwMode="auto">
          <a:xfrm>
            <a:off x="1524000" y="838200"/>
            <a:ext cx="9144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1142" name="Text Box 5"/>
          <p:cNvSpPr txBox="1">
            <a:spLocks noChangeArrowheads="1"/>
          </p:cNvSpPr>
          <p:nvPr/>
        </p:nvSpPr>
        <p:spPr bwMode="auto">
          <a:xfrm>
            <a:off x="1524000" y="3048000"/>
            <a:ext cx="8305800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300000"/>
              <a:buBlip>
                <a:blip r:embed="rId2"/>
              </a:buBlip>
              <a:defRPr sz="24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SzPct val="300000"/>
              <a:buBlip>
                <a:blip r:embed="rId2"/>
              </a:buBlip>
              <a:defRPr sz="2000" b="1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SzPct val="300000"/>
              <a:buBlip>
                <a:blip r:embed="rId2"/>
              </a:buBlip>
              <a:defRPr b="1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3600">
                <a:solidFill>
                  <a:srgbClr val="FFFFFF"/>
                </a:solidFill>
                <a:latin typeface="Arial" panose="020B0604020202020204" pitchFamily="34" charset="0"/>
              </a:rPr>
              <a:t>Causes of mutations include: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800">
                <a:solidFill>
                  <a:srgbClr val="FFFFFF"/>
                </a:solidFill>
                <a:latin typeface="Arial" panose="020B0604020202020204" pitchFamily="34" charset="0"/>
              </a:rPr>
              <a:t>	*  </a:t>
            </a:r>
            <a:r>
              <a:rPr lang="en-US" altLang="en-US" sz="2800">
                <a:solidFill>
                  <a:srgbClr val="FF0066"/>
                </a:solidFill>
                <a:latin typeface="Arial" panose="020B0604020202020204" pitchFamily="34" charset="0"/>
              </a:rPr>
              <a:t>Viruses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800">
                <a:solidFill>
                  <a:srgbClr val="FFFFFF"/>
                </a:solidFill>
                <a:latin typeface="Arial" panose="020B0604020202020204" pitchFamily="34" charset="0"/>
              </a:rPr>
              <a:t>	*  </a:t>
            </a:r>
            <a:r>
              <a:rPr lang="en-US" altLang="en-US" sz="2800">
                <a:solidFill>
                  <a:srgbClr val="FFFF00"/>
                </a:solidFill>
                <a:latin typeface="Arial" panose="020B0604020202020204" pitchFamily="34" charset="0"/>
              </a:rPr>
              <a:t>Radiation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800">
                <a:solidFill>
                  <a:srgbClr val="FFFFFF"/>
                </a:solidFill>
                <a:latin typeface="Arial" panose="020B0604020202020204" pitchFamily="34" charset="0"/>
              </a:rPr>
              <a:t>	*  </a:t>
            </a:r>
            <a:r>
              <a:rPr lang="en-US" altLang="en-US" sz="2800">
                <a:solidFill>
                  <a:srgbClr val="3333CC"/>
                </a:solidFill>
                <a:latin typeface="Arial" panose="020B0604020202020204" pitchFamily="34" charset="0"/>
              </a:rPr>
              <a:t>Chemicals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800">
                <a:solidFill>
                  <a:srgbClr val="FFFFFF"/>
                </a:solidFill>
                <a:latin typeface="Arial" panose="020B0604020202020204" pitchFamily="34" charset="0"/>
              </a:rPr>
              <a:t>	*  </a:t>
            </a:r>
            <a:r>
              <a:rPr lang="en-US" altLang="en-US" sz="2800">
                <a:solidFill>
                  <a:srgbClr val="66FF33"/>
                </a:solidFill>
                <a:latin typeface="Arial" panose="020B0604020202020204" pitchFamily="34" charset="0"/>
              </a:rPr>
              <a:t>Errors during mitosis and meiosis</a:t>
            </a:r>
          </a:p>
        </p:txBody>
      </p:sp>
    </p:spTree>
    <p:extLst>
      <p:ext uri="{BB962C8B-B14F-4D97-AF65-F5344CB8AC3E}">
        <p14:creationId xmlns:p14="http://schemas.microsoft.com/office/powerpoint/2010/main" val="2368127171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457200"/>
            <a:ext cx="3771900" cy="3962400"/>
          </a:xfrm>
        </p:spPr>
        <p:txBody>
          <a:bodyPr/>
          <a:lstStyle/>
          <a:p>
            <a:pPr eaLnBrk="1" hangingPunct="1"/>
            <a:r>
              <a:rPr lang="en-US" altLang="en-US" smtClean="0"/>
              <a:t>Germ cell mutations </a:t>
            </a:r>
          </a:p>
          <a:p>
            <a:pPr lvl="1" eaLnBrk="1" hangingPunct="1"/>
            <a:r>
              <a:rPr lang="en-US" altLang="en-US" smtClean="0"/>
              <a:t>Occur in sex cells (sperm and eggs) </a:t>
            </a:r>
          </a:p>
          <a:p>
            <a:pPr lvl="2" eaLnBrk="1" hangingPunct="1"/>
            <a:r>
              <a:rPr lang="en-US" altLang="en-US" smtClean="0"/>
              <a:t>Organism itself </a:t>
            </a:r>
            <a:r>
              <a:rPr lang="en-US" altLang="en-US" i="1" smtClean="0"/>
              <a:t>is not</a:t>
            </a:r>
            <a:r>
              <a:rPr lang="en-US" altLang="en-US" smtClean="0"/>
              <a:t> affected, but the offspring </a:t>
            </a:r>
            <a:r>
              <a:rPr lang="en-US" altLang="en-US" i="1" smtClean="0"/>
              <a:t>is</a:t>
            </a:r>
            <a:r>
              <a:rPr lang="en-US" altLang="en-US" smtClean="0"/>
              <a:t> </a:t>
            </a:r>
          </a:p>
        </p:txBody>
      </p:sp>
      <p:sp>
        <p:nvSpPr>
          <p:cNvPr id="92163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6324600" y="457200"/>
            <a:ext cx="3771900" cy="3962400"/>
          </a:xfrm>
        </p:spPr>
        <p:txBody>
          <a:bodyPr/>
          <a:lstStyle/>
          <a:p>
            <a:pPr eaLnBrk="1" hangingPunct="1"/>
            <a:r>
              <a:rPr lang="en-US" altLang="en-US" smtClean="0"/>
              <a:t>Somatic mutations</a:t>
            </a:r>
          </a:p>
          <a:p>
            <a:pPr lvl="1" eaLnBrk="1" hangingPunct="1"/>
            <a:r>
              <a:rPr lang="en-US" altLang="en-US" smtClean="0"/>
              <a:t>Take place in the body cells (all cells other than sex cells)</a:t>
            </a:r>
          </a:p>
          <a:p>
            <a:pPr lvl="1" eaLnBrk="1" hangingPunct="1"/>
            <a:r>
              <a:rPr lang="en-US" altLang="en-US" smtClean="0"/>
              <a:t>Organism </a:t>
            </a:r>
            <a:r>
              <a:rPr lang="en-US" altLang="en-US" i="1" smtClean="0"/>
              <a:t>is</a:t>
            </a:r>
            <a:r>
              <a:rPr lang="en-US" altLang="en-US" smtClean="0"/>
              <a:t> affected, offspring </a:t>
            </a:r>
            <a:r>
              <a:rPr lang="en-US" altLang="en-US" i="1" smtClean="0"/>
              <a:t>is not</a:t>
            </a:r>
            <a:r>
              <a:rPr lang="en-US" altLang="en-US" smtClean="0"/>
              <a:t> </a:t>
            </a:r>
          </a:p>
          <a:p>
            <a:pPr lvl="2" eaLnBrk="1" hangingPunct="1"/>
            <a:r>
              <a:rPr lang="en-US" altLang="en-US" smtClean="0"/>
              <a:t>Skin cancer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92164" name="Picture 5" descr="basal_cell_carcinoma1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4191000"/>
            <a:ext cx="2381250" cy="1562100"/>
          </a:xfrm>
          <a:noFill/>
        </p:spPr>
      </p:pic>
      <p:sp>
        <p:nvSpPr>
          <p:cNvPr id="92165" name="Text Box 6"/>
          <p:cNvSpPr txBox="1">
            <a:spLocks noChangeArrowheads="1"/>
          </p:cNvSpPr>
          <p:nvPr/>
        </p:nvSpPr>
        <p:spPr bwMode="auto">
          <a:xfrm>
            <a:off x="6553200" y="5867401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Basal cell carcinoma</a:t>
            </a:r>
          </a:p>
        </p:txBody>
      </p:sp>
      <p:pic>
        <p:nvPicPr>
          <p:cNvPr id="92166" name="Picture 7" descr="melanoma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1" y="3505200"/>
            <a:ext cx="2505075" cy="2514600"/>
          </a:xfrm>
          <a:noFill/>
        </p:spPr>
      </p:pic>
      <p:sp>
        <p:nvSpPr>
          <p:cNvPr id="92167" name="Text Box 9"/>
          <p:cNvSpPr txBox="1">
            <a:spLocks noChangeArrowheads="1"/>
          </p:cNvSpPr>
          <p:nvPr/>
        </p:nvSpPr>
        <p:spPr bwMode="auto">
          <a:xfrm>
            <a:off x="2971800" y="6096001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Melanoma </a:t>
            </a:r>
          </a:p>
        </p:txBody>
      </p:sp>
      <p:sp>
        <p:nvSpPr>
          <p:cNvPr id="92168" name="Line 14"/>
          <p:cNvSpPr>
            <a:spLocks noChangeShapeType="1"/>
          </p:cNvSpPr>
          <p:nvPr/>
        </p:nvSpPr>
        <p:spPr bwMode="auto">
          <a:xfrm flipH="1">
            <a:off x="5181600" y="3505200"/>
            <a:ext cx="1752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92169" name="Line 15"/>
          <p:cNvSpPr>
            <a:spLocks noChangeShapeType="1"/>
          </p:cNvSpPr>
          <p:nvPr/>
        </p:nvSpPr>
        <p:spPr bwMode="auto">
          <a:xfrm>
            <a:off x="6934200" y="35052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8199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4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300000"/>
              <a:buBlip>
                <a:blip r:embed="rId2"/>
              </a:buBlip>
              <a:defRPr sz="24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SzPct val="300000"/>
              <a:buBlip>
                <a:blip r:embed="rId2"/>
              </a:buBlip>
              <a:defRPr sz="2000" b="1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SzPct val="300000"/>
              <a:buBlip>
                <a:blip r:embed="rId2"/>
              </a:buBlip>
              <a:defRPr b="1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 sz="14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838200"/>
          </a:xfrm>
        </p:spPr>
        <p:txBody>
          <a:bodyPr/>
          <a:lstStyle/>
          <a:p>
            <a:r>
              <a:rPr lang="en-US" altLang="en-US" sz="4000"/>
              <a:t>Are mutations harmful?</a:t>
            </a:r>
          </a:p>
        </p:txBody>
      </p:sp>
      <p:sp>
        <p:nvSpPr>
          <p:cNvPr id="93188" name="Text Box 5"/>
          <p:cNvSpPr txBox="1">
            <a:spLocks noChangeArrowheads="1"/>
          </p:cNvSpPr>
          <p:nvPr/>
        </p:nvSpPr>
        <p:spPr bwMode="auto">
          <a:xfrm>
            <a:off x="1524000" y="990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300000"/>
              <a:buBlip>
                <a:blip r:embed="rId2"/>
              </a:buBlip>
              <a:defRPr sz="24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SzPct val="300000"/>
              <a:buBlip>
                <a:blip r:embed="rId2"/>
              </a:buBlip>
              <a:defRPr sz="2000" b="1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SzPct val="300000"/>
              <a:buBlip>
                <a:blip r:embed="rId2"/>
              </a:buBlip>
              <a:defRPr b="1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3200">
                <a:solidFill>
                  <a:srgbClr val="FF0066"/>
                </a:solidFill>
                <a:latin typeface="Arial" panose="020B0604020202020204" pitchFamily="34" charset="0"/>
              </a:rPr>
              <a:t>Some mutations are harmful, some are beneficial, and some do nothing.</a:t>
            </a:r>
          </a:p>
        </p:txBody>
      </p:sp>
      <p:sp>
        <p:nvSpPr>
          <p:cNvPr id="93189" name="Text Box 6"/>
          <p:cNvSpPr txBox="1">
            <a:spLocks noChangeArrowheads="1"/>
          </p:cNvSpPr>
          <p:nvPr/>
        </p:nvSpPr>
        <p:spPr bwMode="auto">
          <a:xfrm>
            <a:off x="1524000" y="2438401"/>
            <a:ext cx="91440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300000"/>
              <a:buBlip>
                <a:blip r:embed="rId2"/>
              </a:buBlip>
              <a:defRPr sz="24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SzPct val="300000"/>
              <a:buBlip>
                <a:blip r:embed="rId2"/>
              </a:buBlip>
              <a:defRPr sz="2000" b="1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SzPct val="300000"/>
              <a:buBlip>
                <a:blip r:embed="rId2"/>
              </a:buBlip>
              <a:defRPr b="1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800" b="0">
                <a:solidFill>
                  <a:srgbClr val="66FF33"/>
                </a:solidFill>
                <a:latin typeface="Arial" panose="020B0604020202020204" pitchFamily="34" charset="0"/>
              </a:rPr>
              <a:t>Harmful example: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800" b="0">
                <a:solidFill>
                  <a:srgbClr val="66FF33"/>
                </a:solidFill>
                <a:latin typeface="Arial" panose="020B0604020202020204" pitchFamily="34" charset="0"/>
              </a:rPr>
              <a:t>	</a:t>
            </a:r>
            <a:r>
              <a:rPr lang="en-US" altLang="en-US" b="0">
                <a:solidFill>
                  <a:srgbClr val="66FF33"/>
                </a:solidFill>
                <a:latin typeface="Arial" panose="020B0604020202020204" pitchFamily="34" charset="0"/>
              </a:rPr>
              <a:t>- Some mutations cause cancer &amp; genetic disorders</a:t>
            </a:r>
          </a:p>
        </p:txBody>
      </p:sp>
      <p:pic>
        <p:nvPicPr>
          <p:cNvPr id="93190" name="Picture 8" descr="color-tan-bed-cancer-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68714"/>
            <a:ext cx="4343400" cy="31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1" name="Picture 10" descr="smoking-carto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57600"/>
            <a:ext cx="396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218734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300000"/>
              <a:buBlip>
                <a:blip r:embed="rId2"/>
              </a:buBlip>
              <a:defRPr sz="24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SzPct val="300000"/>
              <a:buBlip>
                <a:blip r:embed="rId2"/>
              </a:buBlip>
              <a:defRPr sz="2000" b="1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SzPct val="300000"/>
              <a:buBlip>
                <a:blip r:embed="rId2"/>
              </a:buBlip>
              <a:defRPr b="1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 sz="14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838200"/>
          </a:xfrm>
        </p:spPr>
        <p:txBody>
          <a:bodyPr/>
          <a:lstStyle/>
          <a:p>
            <a:r>
              <a:rPr lang="en-US" altLang="en-US" sz="4000"/>
              <a:t>Are mutations harmful?</a:t>
            </a:r>
          </a:p>
        </p:txBody>
      </p:sp>
      <p:sp>
        <p:nvSpPr>
          <p:cNvPr id="94212" name="Text Box 5"/>
          <p:cNvSpPr txBox="1">
            <a:spLocks noChangeArrowheads="1"/>
          </p:cNvSpPr>
          <p:nvPr/>
        </p:nvSpPr>
        <p:spPr bwMode="auto">
          <a:xfrm>
            <a:off x="1524000" y="1447801"/>
            <a:ext cx="91440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300000"/>
              <a:buBlip>
                <a:blip r:embed="rId2"/>
              </a:buBlip>
              <a:defRPr sz="24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SzPct val="300000"/>
              <a:buBlip>
                <a:blip r:embed="rId2"/>
              </a:buBlip>
              <a:defRPr sz="2000" b="1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SzPct val="300000"/>
              <a:buBlip>
                <a:blip r:embed="rId2"/>
              </a:buBlip>
              <a:defRPr b="1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800" b="0">
                <a:solidFill>
                  <a:srgbClr val="6666FF"/>
                </a:solidFill>
                <a:latin typeface="Arial" panose="020B0604020202020204" pitchFamily="34" charset="0"/>
              </a:rPr>
              <a:t>Helpful example: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800" b="0">
                <a:solidFill>
                  <a:srgbClr val="6666FF"/>
                </a:solidFill>
                <a:latin typeface="Arial" panose="020B0604020202020204" pitchFamily="34" charset="0"/>
              </a:rPr>
              <a:t>	- Sickle cell anemia prevents malaria</a:t>
            </a:r>
            <a:r>
              <a:rPr lang="en-US" altLang="en-US" sz="2800" b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94213" name="Picture 7" descr="sickle-cell-c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95600"/>
            <a:ext cx="33972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4" name="Picture 9" descr="sickle-cell-anemia-1023x7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95600"/>
            <a:ext cx="5257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98869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300000"/>
              <a:buBlip>
                <a:blip r:embed="rId2"/>
              </a:buBlip>
              <a:defRPr sz="24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SzPct val="300000"/>
              <a:buBlip>
                <a:blip r:embed="rId2"/>
              </a:buBlip>
              <a:defRPr sz="2000" b="1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SzPct val="300000"/>
              <a:buBlip>
                <a:blip r:embed="rId2"/>
              </a:buBlip>
              <a:defRPr b="1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 sz="14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838200"/>
          </a:xfrm>
        </p:spPr>
        <p:txBody>
          <a:bodyPr/>
          <a:lstStyle/>
          <a:p>
            <a:r>
              <a:rPr lang="en-US" altLang="en-US" sz="4000"/>
              <a:t>Are mutations harmful?</a:t>
            </a:r>
          </a:p>
        </p:txBody>
      </p:sp>
      <p:sp>
        <p:nvSpPr>
          <p:cNvPr id="95236" name="Text Box 5"/>
          <p:cNvSpPr txBox="1">
            <a:spLocks noChangeArrowheads="1"/>
          </p:cNvSpPr>
          <p:nvPr/>
        </p:nvSpPr>
        <p:spPr bwMode="auto">
          <a:xfrm>
            <a:off x="1524000" y="1524001"/>
            <a:ext cx="91440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300000"/>
              <a:buBlip>
                <a:blip r:embed="rId2"/>
              </a:buBlip>
              <a:defRPr sz="24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SzPct val="300000"/>
              <a:buBlip>
                <a:blip r:embed="rId2"/>
              </a:buBlip>
              <a:defRPr sz="2000" b="1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SzPct val="300000"/>
              <a:buBlip>
                <a:blip r:embed="rId2"/>
              </a:buBlip>
              <a:defRPr b="1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300000"/>
              <a:buBlip>
                <a:blip r:embed="rId2"/>
              </a:buBlip>
              <a:defRPr sz="1600" b="1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800" b="0">
                <a:solidFill>
                  <a:srgbClr val="FFFF00"/>
                </a:solidFill>
                <a:latin typeface="Arial" panose="020B0604020202020204" pitchFamily="34" charset="0"/>
              </a:rPr>
              <a:t>Not harmful or helpful: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800" b="0">
                <a:solidFill>
                  <a:srgbClr val="FFFF00"/>
                </a:solidFill>
                <a:latin typeface="Arial" panose="020B0604020202020204" pitchFamily="34" charset="0"/>
              </a:rPr>
              <a:t>	- Peppered moths come in dark or light colors</a:t>
            </a:r>
          </a:p>
        </p:txBody>
      </p:sp>
      <p:pic>
        <p:nvPicPr>
          <p:cNvPr id="95237" name="Picture 7" descr="peppered_moth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19400"/>
            <a:ext cx="4953000" cy="366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887810"/>
      </p:ext>
    </p:extLst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381000"/>
            <a:ext cx="37719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Chromosome mutations often occur </a:t>
            </a:r>
            <a:r>
              <a:rPr lang="en-US" altLang="en-US" sz="2800" i="1"/>
              <a:t>during cell division</a:t>
            </a:r>
            <a:r>
              <a:rPr lang="en-US" altLang="en-US" sz="2800"/>
              <a:t> and result in </a:t>
            </a:r>
            <a:r>
              <a:rPr lang="en-US" altLang="en-US" sz="2800" i="1"/>
              <a:t>changes in the chromosome structure or loss of entire chromosomes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There are </a:t>
            </a:r>
            <a:r>
              <a:rPr lang="en-US" altLang="en-US" sz="2800" i="1"/>
              <a:t>five</a:t>
            </a:r>
            <a:r>
              <a:rPr lang="en-US" altLang="en-US" sz="2800"/>
              <a:t> types</a:t>
            </a:r>
          </a:p>
        </p:txBody>
      </p:sp>
      <p:pic>
        <p:nvPicPr>
          <p:cNvPr id="96259" name="Picture 5" descr="chromosome2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457200"/>
            <a:ext cx="3771900" cy="3422650"/>
          </a:xfrm>
          <a:noFill/>
        </p:spPr>
      </p:pic>
    </p:spTree>
    <p:extLst>
      <p:ext uri="{BB962C8B-B14F-4D97-AF65-F5344CB8AC3E}">
        <p14:creationId xmlns:p14="http://schemas.microsoft.com/office/powerpoint/2010/main" val="29404089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609600"/>
          </a:xfrm>
        </p:spPr>
        <p:txBody>
          <a:bodyPr/>
          <a:lstStyle/>
          <a:p>
            <a:r>
              <a:rPr lang="en-US" altLang="en-US" smtClean="0"/>
              <a:t>What are some types of mutations?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914400"/>
            <a:ext cx="9144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There are many different types…we will do an activity that demonstrates these mutations:</a:t>
            </a:r>
          </a:p>
          <a:p>
            <a:pPr>
              <a:buFontTx/>
              <a:buNone/>
            </a:pPr>
            <a:endParaRPr lang="en-US" altLang="en-US" sz="1200"/>
          </a:p>
          <a:p>
            <a:pPr>
              <a:buFontTx/>
              <a:buNone/>
            </a:pPr>
            <a:r>
              <a:rPr lang="en-US" altLang="en-US" sz="3200"/>
              <a:t>1.  </a:t>
            </a:r>
            <a:r>
              <a:rPr lang="en-US" altLang="en-US" sz="4000"/>
              <a:t>Insertion</a:t>
            </a:r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endParaRPr lang="en-US" altLang="en-US" smtClean="0"/>
          </a:p>
        </p:txBody>
      </p:sp>
      <p:pic>
        <p:nvPicPr>
          <p:cNvPr id="97284" name="Picture 6" descr="mutation_chromosome_inser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14626"/>
            <a:ext cx="58674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5" name="Line 7"/>
          <p:cNvSpPr>
            <a:spLocks noChangeShapeType="1"/>
          </p:cNvSpPr>
          <p:nvPr/>
        </p:nvSpPr>
        <p:spPr bwMode="auto">
          <a:xfrm>
            <a:off x="1524000" y="762000"/>
            <a:ext cx="914400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71029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NA">
  <a:themeElements>
    <a:clrScheme name="DN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NA">
      <a:majorFont>
        <a:latin typeface="Arial Black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N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N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N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N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N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N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N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N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N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N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N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N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ue gel design template">
  <a:themeElements>
    <a:clrScheme name="Blue gel design template 11">
      <a:dk1>
        <a:srgbClr val="005A58"/>
      </a:dk1>
      <a:lt1>
        <a:srgbClr val="FFFFFF"/>
      </a:lt1>
      <a:dk2>
        <a:srgbClr val="0099CC"/>
      </a:dk2>
      <a:lt2>
        <a:srgbClr val="CCECFF"/>
      </a:lt2>
      <a:accent1>
        <a:srgbClr val="005EAC"/>
      </a:accent1>
      <a:accent2>
        <a:srgbClr val="6D6FC7"/>
      </a:accent2>
      <a:accent3>
        <a:srgbClr val="AACAE2"/>
      </a:accent3>
      <a:accent4>
        <a:srgbClr val="DADADA"/>
      </a:accent4>
      <a:accent5>
        <a:srgbClr val="AAB6D2"/>
      </a:accent5>
      <a:accent6>
        <a:srgbClr val="6264B4"/>
      </a:accent6>
      <a:hlink>
        <a:srgbClr val="99CCFF"/>
      </a:hlink>
      <a:folHlink>
        <a:srgbClr val="CCCCFF"/>
      </a:folHlink>
    </a:clrScheme>
    <a:fontScheme name="Blue gel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ue gel design template 1">
        <a:dk1>
          <a:srgbClr val="003366"/>
        </a:dk1>
        <a:lt1>
          <a:srgbClr val="FFFFFF"/>
        </a:lt1>
        <a:dk2>
          <a:srgbClr val="0099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CA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gel design template 2">
        <a:dk1>
          <a:srgbClr val="777777"/>
        </a:dk1>
        <a:lt1>
          <a:srgbClr val="FFFFFF"/>
        </a:lt1>
        <a:dk2>
          <a:srgbClr val="999C8E"/>
        </a:dk2>
        <a:lt2>
          <a:srgbClr val="D1D1CB"/>
        </a:lt2>
        <a:accent1>
          <a:srgbClr val="658DA9"/>
        </a:accent1>
        <a:accent2>
          <a:srgbClr val="809EA8"/>
        </a:accent2>
        <a:accent3>
          <a:srgbClr val="CACBC6"/>
        </a:accent3>
        <a:accent4>
          <a:srgbClr val="DADADA"/>
        </a:accent4>
        <a:accent5>
          <a:srgbClr val="B8C5D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gel design template 3">
        <a:dk1>
          <a:srgbClr val="E6EAD8"/>
        </a:dk1>
        <a:lt1>
          <a:srgbClr val="F4F4E8"/>
        </a:lt1>
        <a:dk2>
          <a:srgbClr val="EAE9DE"/>
        </a:dk2>
        <a:lt2>
          <a:srgbClr val="969696"/>
        </a:lt2>
        <a:accent1>
          <a:srgbClr val="E68B2C"/>
        </a:accent1>
        <a:accent2>
          <a:srgbClr val="F2C977"/>
        </a:accent2>
        <a:accent3>
          <a:srgbClr val="F8F8F2"/>
        </a:accent3>
        <a:accent4>
          <a:srgbClr val="C4C8B8"/>
        </a:accent4>
        <a:accent5>
          <a:srgbClr val="F0C4AC"/>
        </a:accent5>
        <a:accent6>
          <a:srgbClr val="DBB66B"/>
        </a:accent6>
        <a:hlink>
          <a:srgbClr val="980000"/>
        </a:hlink>
        <a:folHlink>
          <a:srgbClr val="66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gel design template 4">
        <a:dk1>
          <a:srgbClr val="6289D8"/>
        </a:dk1>
        <a:lt1>
          <a:srgbClr val="FFFFFF"/>
        </a:lt1>
        <a:dk2>
          <a:srgbClr val="99CCFF"/>
        </a:dk2>
        <a:lt2>
          <a:srgbClr val="969696"/>
        </a:lt2>
        <a:accent1>
          <a:srgbClr val="C7DABE"/>
        </a:accent1>
        <a:accent2>
          <a:srgbClr val="FF9966"/>
        </a:accent2>
        <a:accent3>
          <a:srgbClr val="FFFFFF"/>
        </a:accent3>
        <a:accent4>
          <a:srgbClr val="5374B8"/>
        </a:accent4>
        <a:accent5>
          <a:srgbClr val="E0EADB"/>
        </a:accent5>
        <a:accent6>
          <a:srgbClr val="E78A5C"/>
        </a:accent6>
        <a:hlink>
          <a:srgbClr val="A8451A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gel design template 5">
        <a:dk1>
          <a:srgbClr val="3E3E5C"/>
        </a:dk1>
        <a:lt1>
          <a:srgbClr val="FFFFFF"/>
        </a:lt1>
        <a:dk2>
          <a:srgbClr val="CCCCFF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E2E2FF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gel design template 6">
        <a:dk1>
          <a:srgbClr val="81DEFF"/>
        </a:dk1>
        <a:lt1>
          <a:srgbClr val="FFFFFF"/>
        </a:lt1>
        <a:dk2>
          <a:srgbClr val="CCECFF"/>
        </a:dk2>
        <a:lt2>
          <a:srgbClr val="808080"/>
        </a:lt2>
        <a:accent1>
          <a:srgbClr val="0099CC"/>
        </a:accent1>
        <a:accent2>
          <a:srgbClr val="CCCCFF"/>
        </a:accent2>
        <a:accent3>
          <a:srgbClr val="FFFFFF"/>
        </a:accent3>
        <a:accent4>
          <a:srgbClr val="6DBDDA"/>
        </a:accent4>
        <a:accent5>
          <a:srgbClr val="AACAE2"/>
        </a:accent5>
        <a:accent6>
          <a:srgbClr val="B9B9E7"/>
        </a:accent6>
        <a:hlink>
          <a:srgbClr val="3333CC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gel design template 7">
        <a:dk1>
          <a:srgbClr val="777777"/>
        </a:dk1>
        <a:lt1>
          <a:srgbClr val="FFFFFF"/>
        </a:lt1>
        <a:dk2>
          <a:srgbClr val="FFFFD9"/>
        </a:dk2>
        <a:lt2>
          <a:srgbClr val="EAEAEA"/>
        </a:lt2>
        <a:accent1>
          <a:srgbClr val="0099CC"/>
        </a:accent1>
        <a:accent2>
          <a:srgbClr val="33CCCC"/>
        </a:accent2>
        <a:accent3>
          <a:srgbClr val="FFFFE9"/>
        </a:accent3>
        <a:accent4>
          <a:srgbClr val="DADADA"/>
        </a:accent4>
        <a:accent5>
          <a:srgbClr val="AACAE2"/>
        </a:accent5>
        <a:accent6>
          <a:srgbClr val="2DB9B9"/>
        </a:accent6>
        <a:hlink>
          <a:srgbClr val="FFCC66"/>
        </a:hlink>
        <a:folHlink>
          <a:srgbClr val="CC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gel design template 8">
        <a:dk1>
          <a:srgbClr val="969696"/>
        </a:dk1>
        <a:lt1>
          <a:srgbClr val="FFFFFF"/>
        </a:lt1>
        <a:dk2>
          <a:srgbClr val="DDDDDD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7F7F7F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gel design template 9">
        <a:dk1>
          <a:srgbClr val="5886B4"/>
        </a:dk1>
        <a:lt1>
          <a:srgbClr val="FFFFFF"/>
        </a:lt1>
        <a:dk2>
          <a:srgbClr val="CDF1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4A7299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gel design template 10">
        <a:dk1>
          <a:srgbClr val="5886B4"/>
        </a:dk1>
        <a:lt1>
          <a:srgbClr val="F4F4E8"/>
        </a:lt1>
        <a:dk2>
          <a:srgbClr val="00AAE6"/>
        </a:dk2>
        <a:lt2>
          <a:srgbClr val="808080"/>
        </a:lt2>
        <a:accent1>
          <a:srgbClr val="D0E2F5"/>
        </a:accent1>
        <a:accent2>
          <a:srgbClr val="6699CC"/>
        </a:accent2>
        <a:accent3>
          <a:srgbClr val="F8F8F2"/>
        </a:accent3>
        <a:accent4>
          <a:srgbClr val="4A7299"/>
        </a:accent4>
        <a:accent5>
          <a:srgbClr val="E4EEF9"/>
        </a:accent5>
        <a:accent6>
          <a:srgbClr val="5C8AB9"/>
        </a:accent6>
        <a:hlink>
          <a:srgbClr val="FF6600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gel design template 11">
        <a:dk1>
          <a:srgbClr val="005A58"/>
        </a:dk1>
        <a:lt1>
          <a:srgbClr val="FFFFFF"/>
        </a:lt1>
        <a:dk2>
          <a:srgbClr val="0099CC"/>
        </a:dk2>
        <a:lt2>
          <a:srgbClr val="CCECFF"/>
        </a:lt2>
        <a:accent1>
          <a:srgbClr val="005EAC"/>
        </a:accent1>
        <a:accent2>
          <a:srgbClr val="6D6FC7"/>
        </a:accent2>
        <a:accent3>
          <a:srgbClr val="AACAE2"/>
        </a:accent3>
        <a:accent4>
          <a:srgbClr val="DADADA"/>
        </a:accent4>
        <a:accent5>
          <a:srgbClr val="AAB6D2"/>
        </a:accent5>
        <a:accent6>
          <a:srgbClr val="6264B4"/>
        </a:accent6>
        <a:hlink>
          <a:srgbClr val="99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gel design template 12">
        <a:dk1>
          <a:srgbClr val="336699"/>
        </a:dk1>
        <a:lt1>
          <a:srgbClr val="FFFFFF"/>
        </a:lt1>
        <a:dk2>
          <a:srgbClr val="99CCFF"/>
        </a:dk2>
        <a:lt2>
          <a:srgbClr val="E3EBF1"/>
        </a:lt2>
        <a:accent1>
          <a:srgbClr val="003399"/>
        </a:accent1>
        <a:accent2>
          <a:srgbClr val="457A8B"/>
        </a:accent2>
        <a:accent3>
          <a:srgbClr val="CAE2FF"/>
        </a:accent3>
        <a:accent4>
          <a:srgbClr val="DADADA"/>
        </a:accent4>
        <a:accent5>
          <a:srgbClr val="AAADCA"/>
        </a:accent5>
        <a:accent6>
          <a:srgbClr val="3E6E7D"/>
        </a:accent6>
        <a:hlink>
          <a:srgbClr val="66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gel design template 13">
        <a:dk1>
          <a:srgbClr val="003366"/>
        </a:dk1>
        <a:lt1>
          <a:srgbClr val="CCFFFF"/>
        </a:lt1>
        <a:dk2>
          <a:srgbClr val="6699FF"/>
        </a:dk2>
        <a:lt2>
          <a:srgbClr val="0785DB"/>
        </a:lt2>
        <a:accent1>
          <a:srgbClr val="4B78D3"/>
        </a:accent1>
        <a:accent2>
          <a:srgbClr val="00B000"/>
        </a:accent2>
        <a:accent3>
          <a:srgbClr val="B8CAFF"/>
        </a:accent3>
        <a:accent4>
          <a:srgbClr val="AEDADA"/>
        </a:accent4>
        <a:accent5>
          <a:srgbClr val="B1BEE6"/>
        </a:accent5>
        <a:accent6>
          <a:srgbClr val="009F00"/>
        </a:accent6>
        <a:hlink>
          <a:srgbClr val="66CCFF"/>
        </a:hlink>
        <a:folHlink>
          <a:srgbClr val="CC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gel design template 14">
        <a:dk1>
          <a:srgbClr val="81DEFF"/>
        </a:dk1>
        <a:lt1>
          <a:srgbClr val="FFFFFF"/>
        </a:lt1>
        <a:dk2>
          <a:srgbClr val="CCECFF"/>
        </a:dk2>
        <a:lt2>
          <a:srgbClr val="808080"/>
        </a:lt2>
        <a:accent1>
          <a:srgbClr val="0B6FC1"/>
        </a:accent1>
        <a:accent2>
          <a:srgbClr val="CCCCFF"/>
        </a:accent2>
        <a:accent3>
          <a:srgbClr val="FFFFFF"/>
        </a:accent3>
        <a:accent4>
          <a:srgbClr val="6DBDDA"/>
        </a:accent4>
        <a:accent5>
          <a:srgbClr val="AABBDD"/>
        </a:accent5>
        <a:accent6>
          <a:srgbClr val="B9B9E7"/>
        </a:accent6>
        <a:hlink>
          <a:srgbClr val="3333CC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497</Words>
  <Application>Microsoft Office PowerPoint</Application>
  <PresentationFormat>Widescreen</PresentationFormat>
  <Paragraphs>77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Trebuchet MS</vt:lpstr>
      <vt:lpstr>Office Theme</vt:lpstr>
      <vt:lpstr>DNA</vt:lpstr>
      <vt:lpstr>Blue gel design template</vt:lpstr>
      <vt:lpstr>PowerPoint Presentation</vt:lpstr>
      <vt:lpstr>DNA Mutations &amp; Technology</vt:lpstr>
      <vt:lpstr>What are genetic mutations?</vt:lpstr>
      <vt:lpstr>PowerPoint Presentation</vt:lpstr>
      <vt:lpstr>Are mutations harmful?</vt:lpstr>
      <vt:lpstr>Are mutations harmful?</vt:lpstr>
      <vt:lpstr>Are mutations harmful?</vt:lpstr>
      <vt:lpstr>PowerPoint Presentation</vt:lpstr>
      <vt:lpstr>What are some types of mutations?</vt:lpstr>
      <vt:lpstr>What are some types of mutations?</vt:lpstr>
      <vt:lpstr>3. Translocation </vt:lpstr>
      <vt:lpstr>What are some types of mutations?  </vt:lpstr>
      <vt:lpstr>PowerPoint Presentation</vt:lpstr>
      <vt:lpstr>Point Mutation – Substitution</vt:lpstr>
      <vt:lpstr>How has technology changed DNA?</vt:lpstr>
      <vt:lpstr>How has technology changed DNA?</vt:lpstr>
      <vt:lpstr>DNA Fingerprinting</vt:lpstr>
      <vt:lpstr>What is the human genome?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Iesha Harrison</dc:creator>
  <cp:lastModifiedBy>Iesha Harrison</cp:lastModifiedBy>
  <cp:revision>1</cp:revision>
  <dcterms:created xsi:type="dcterms:W3CDTF">2016-10-20T19:54:25Z</dcterms:created>
  <dcterms:modified xsi:type="dcterms:W3CDTF">2016-10-20T19:56:41Z</dcterms:modified>
</cp:coreProperties>
</file>