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</p:sldMasterIdLst>
  <p:handoutMasterIdLst>
    <p:handoutMasterId r:id="rId28"/>
  </p:handoutMasterIdLst>
  <p:sldIdLst>
    <p:sldId id="256" r:id="rId4"/>
    <p:sldId id="257" r:id="rId5"/>
    <p:sldId id="258" r:id="rId6"/>
    <p:sldId id="263" r:id="rId7"/>
    <p:sldId id="259" r:id="rId8"/>
    <p:sldId id="260" r:id="rId9"/>
    <p:sldId id="261" r:id="rId10"/>
    <p:sldId id="262" r:id="rId11"/>
    <p:sldId id="265" r:id="rId12"/>
    <p:sldId id="264" r:id="rId13"/>
    <p:sldId id="268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4E741-E058-4E5A-ACB8-519C42618CE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4B302-1628-4926-A3FF-27DEBAD1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52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5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8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4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8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89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0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6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54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42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89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07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5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5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4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1C078A-E2E8-4424-B705-2F3AAA916E3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731D-0FA2-4691-B357-DF4EA623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0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3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Energy Flows, Nutrients Cycle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Water, Nitrogen, Carbon and Phosphorous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975" y="1600200"/>
            <a:ext cx="3883025" cy="4525963"/>
          </a:xfrm>
        </p:spPr>
        <p:txBody>
          <a:bodyPr/>
          <a:lstStyle/>
          <a:p>
            <a:r>
              <a:rPr lang="en-US" dirty="0" smtClean="0"/>
              <a:t>Nitrogen fixation is the process of capturing and converting nitrogen into a form that’s usable by living organisms.</a:t>
            </a:r>
          </a:p>
          <a:p>
            <a:r>
              <a:rPr lang="en-US" dirty="0" smtClean="0"/>
              <a:t>Methods:</a:t>
            </a:r>
          </a:p>
          <a:p>
            <a:pPr lvl="1"/>
            <a:r>
              <a:rPr lang="en-US" dirty="0" smtClean="0"/>
              <a:t>Nitrogen Fixing Bacteria</a:t>
            </a:r>
          </a:p>
          <a:p>
            <a:pPr lvl="1"/>
            <a:r>
              <a:rPr lang="en-US" dirty="0" smtClean="0"/>
              <a:t>Lightning</a:t>
            </a:r>
          </a:p>
          <a:p>
            <a:pPr lvl="1"/>
            <a:r>
              <a:rPr lang="en-US" dirty="0" smtClean="0"/>
              <a:t>Human Factories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http://upload.wikimedia.org/wikipedia/commons/f/fe/Nitrogen_Cycl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upload.wikimedia.org/wikipedia/commons/f/fe/Nitrogen_Cycl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upload.wikimedia.org/wikipedia/commons/f/fe/Nitrogen_Cycle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1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Lightning is very high energy!</a:t>
            </a:r>
          </a:p>
          <a:p>
            <a:r>
              <a:rPr lang="en-US" dirty="0" smtClean="0"/>
              <a:t>The </a:t>
            </a:r>
            <a:r>
              <a:rPr lang="en-US" dirty="0"/>
              <a:t>high energy from lightning breaks some nitrogen molecules apart, allowing them to bond with oxygen in the </a:t>
            </a:r>
            <a:r>
              <a:rPr lang="en-US" dirty="0" smtClean="0"/>
              <a:t>air.</a:t>
            </a:r>
          </a:p>
          <a:p>
            <a:r>
              <a:rPr lang="en-US" dirty="0" smtClean="0"/>
              <a:t>The rain then </a:t>
            </a:r>
            <a:r>
              <a:rPr lang="en-US" dirty="0"/>
              <a:t>carries these new compounds down to the </a:t>
            </a:r>
            <a:r>
              <a:rPr lang="en-US" dirty="0" smtClean="0"/>
              <a:t>soil, where it can be absorbed, used or consumed.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146" name="Picture 2" descr="http://www.lightningsafety.noaa.gov/photos/Lightning%20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2778613" cy="31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Many nitrogen fixing bacteria exist in symbiotic relationships with plants!</a:t>
            </a:r>
          </a:p>
          <a:p>
            <a:pPr lvl="1"/>
            <a:r>
              <a:rPr lang="en-US" dirty="0" smtClean="0"/>
              <a:t>Alfalfa, legumes (Beans, Peas, Corn), clover, soy</a:t>
            </a:r>
          </a:p>
          <a:p>
            <a:r>
              <a:rPr lang="en-US" dirty="0" smtClean="0"/>
              <a:t>Farmers often put these crops into rotation to return nitrogen to the soil</a:t>
            </a:r>
          </a:p>
          <a:p>
            <a:r>
              <a:rPr lang="en-US" i="1" dirty="0" smtClean="0"/>
              <a:t>What type of symbiotic relationship is this???</a:t>
            </a:r>
            <a:endParaRPr lang="en-US" i="1" dirty="0"/>
          </a:p>
        </p:txBody>
      </p:sp>
      <p:pic>
        <p:nvPicPr>
          <p:cNvPr id="5122" name="Picture 2" descr="http://pubs.ext.vt.edu/460/460-122/L_IMG_460-12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42232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Digestion – Animals eat the plants full of “fixed” nitrogen</a:t>
            </a:r>
          </a:p>
          <a:p>
            <a:r>
              <a:rPr lang="en-US" sz="3200" dirty="0" smtClean="0"/>
              <a:t>Elimination – When animals poop (</a:t>
            </a:r>
            <a:r>
              <a:rPr lang="en-US" sz="3200" dirty="0" err="1" smtClean="0"/>
              <a:t>hehe</a:t>
            </a:r>
            <a:r>
              <a:rPr lang="en-US" sz="3200" dirty="0" smtClean="0"/>
              <a:t>), the wastes are loaded with nitrogen, returning it to the soil</a:t>
            </a:r>
          </a:p>
          <a:p>
            <a:pPr lvl="1"/>
            <a:r>
              <a:rPr lang="en-US" sz="2800" dirty="0" smtClean="0"/>
              <a:t>A fantastic fertilizer!</a:t>
            </a:r>
          </a:p>
          <a:p>
            <a:r>
              <a:rPr lang="en-US" sz="3200" dirty="0" smtClean="0"/>
              <a:t>Decomposition (</a:t>
            </a:r>
            <a:r>
              <a:rPr lang="en-US" sz="3200" dirty="0" err="1" smtClean="0"/>
              <a:t>Denitrification</a:t>
            </a:r>
            <a:r>
              <a:rPr lang="en-US" sz="3200" dirty="0" smtClean="0"/>
              <a:t>) – the process of breaking down elimination nitrogen and returning the simple nitrogen to the soil and the atmosphere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61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ess-11-12.wikispaces.com/file/view/36-16-NitrogenCycle-L.gif/371351926/36-16-NitrogenCycle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096000" cy="47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Let’s review…</a:t>
            </a:r>
          </a:p>
          <a:p>
            <a:r>
              <a:rPr lang="en-US" dirty="0" smtClean="0"/>
              <a:t>What is the purpose of photosynthesis?</a:t>
            </a:r>
          </a:p>
          <a:p>
            <a:pPr lvl="1"/>
            <a:r>
              <a:rPr lang="en-US" dirty="0" smtClean="0"/>
              <a:t>Where does it take place?</a:t>
            </a:r>
          </a:p>
          <a:p>
            <a:r>
              <a:rPr lang="en-US" dirty="0" smtClean="0"/>
              <a:t>What is the purpose of cellular respiration?</a:t>
            </a:r>
          </a:p>
          <a:p>
            <a:pPr lvl="1"/>
            <a:r>
              <a:rPr lang="en-US" dirty="0" smtClean="0"/>
              <a:t>Where does it take place?</a:t>
            </a:r>
            <a:endParaRPr lang="en-US" dirty="0"/>
          </a:p>
        </p:txBody>
      </p:sp>
      <p:pic>
        <p:nvPicPr>
          <p:cNvPr id="6" name="Content Placeholder 5" descr="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79897"/>
            <a:ext cx="4038600" cy="376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50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complex series of process through which all carbon atoms rotate</a:t>
            </a:r>
          </a:p>
          <a:p>
            <a:r>
              <a:rPr lang="en-US" sz="3200" dirty="0" smtClean="0"/>
              <a:t>Where can you find carbon?</a:t>
            </a:r>
          </a:p>
          <a:p>
            <a:pPr lvl="1"/>
            <a:r>
              <a:rPr lang="en-US" sz="2800" dirty="0" smtClean="0"/>
              <a:t>Carbon Dioxide in the atmosphere</a:t>
            </a:r>
          </a:p>
          <a:p>
            <a:pPr lvl="1"/>
            <a:r>
              <a:rPr lang="en-US" sz="2800" dirty="0" smtClean="0"/>
              <a:t>Carbonate rock (limestone)</a:t>
            </a:r>
          </a:p>
          <a:p>
            <a:pPr lvl="1"/>
            <a:r>
              <a:rPr lang="en-US" sz="2800" dirty="0" smtClean="0"/>
              <a:t>Dead organic matter</a:t>
            </a:r>
          </a:p>
          <a:p>
            <a:pPr lvl="1"/>
            <a:r>
              <a:rPr lang="en-US" sz="2800" dirty="0" smtClean="0"/>
              <a:t>Deposits of coal, petroleum and natural gas</a:t>
            </a:r>
          </a:p>
          <a:p>
            <a:endParaRPr lang="en-US" sz="32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sz="3200" dirty="0" smtClean="0"/>
              <a:t>Carbon ENTERS the biotic environment through…</a:t>
            </a:r>
          </a:p>
          <a:p>
            <a:pPr lvl="1"/>
            <a:r>
              <a:rPr lang="en-US" sz="2800" dirty="0" smtClean="0"/>
              <a:t>Photosynthesis!</a:t>
            </a:r>
          </a:p>
          <a:p>
            <a:r>
              <a:rPr lang="en-US" sz="3200" dirty="0" smtClean="0"/>
              <a:t>Carbon RETURNS to the atmosphere through…</a:t>
            </a:r>
          </a:p>
          <a:p>
            <a:pPr lvl="1"/>
            <a:r>
              <a:rPr lang="en-US" sz="2800" dirty="0" smtClean="0"/>
              <a:t>Respiration, Decomposition and Burning</a:t>
            </a:r>
          </a:p>
          <a:p>
            <a:r>
              <a:rPr lang="en-US" sz="3200" dirty="0" smtClean="0"/>
              <a:t>How are humans impacting the carbon cycle?</a:t>
            </a:r>
          </a:p>
          <a:p>
            <a:pPr lvl="1"/>
            <a:r>
              <a:rPr lang="en-US" sz="2800" dirty="0" smtClean="0"/>
              <a:t>Removal of </a:t>
            </a:r>
            <a:r>
              <a:rPr lang="en-US" sz="2800" dirty="0" err="1" smtClean="0"/>
              <a:t>photosynthesizers</a:t>
            </a:r>
            <a:endParaRPr lang="en-US" sz="2800" dirty="0" smtClean="0"/>
          </a:p>
          <a:p>
            <a:pPr lvl="1"/>
            <a:r>
              <a:rPr lang="en-US" sz="2800" dirty="0" smtClean="0"/>
              <a:t>Combustion of fossil fuels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565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Carbon is brought in through photosynthesis</a:t>
            </a:r>
          </a:p>
          <a:p>
            <a:r>
              <a:rPr lang="en-US" dirty="0" smtClean="0"/>
              <a:t>Animals and plants return the carbon during respiration</a:t>
            </a:r>
          </a:p>
          <a:p>
            <a:r>
              <a:rPr lang="en-US" dirty="0" smtClean="0"/>
              <a:t>The plants and animal die and can eventually become fossil fuels (gasoline, oil, coal)</a:t>
            </a:r>
          </a:p>
          <a:p>
            <a:r>
              <a:rPr lang="en-US" dirty="0" smtClean="0"/>
              <a:t>Fossil fuels, when burned, return carbon to the atmosphere.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194" name="Picture 2" descr="Carbo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6449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So what’s the big deal with burning fossil fuels?</a:t>
            </a:r>
          </a:p>
          <a:p>
            <a:r>
              <a:rPr lang="en-US" dirty="0" smtClean="0"/>
              <a:t>Delicate balance of gases is necessary</a:t>
            </a:r>
          </a:p>
          <a:p>
            <a:r>
              <a:rPr lang="en-US" dirty="0" smtClean="0"/>
              <a:t>Humans are putting TOO MUCH carbon back into the atmosphere, causing an increase in trapped heat (greenhouse effect).</a:t>
            </a:r>
          </a:p>
          <a:p>
            <a:r>
              <a:rPr lang="en-US" dirty="0" smtClean="0"/>
              <a:t>Can possibly lead to global warming</a:t>
            </a:r>
            <a:endParaRPr lang="en-US" dirty="0"/>
          </a:p>
        </p:txBody>
      </p:sp>
      <p:pic>
        <p:nvPicPr>
          <p:cNvPr id="9218" name="Picture 2" descr="http://www.ecy.wa.gov/climatechange/images/greenhouse_effec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343400" cy="287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Cycling of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Think about Albert Einstein…..</a:t>
            </a:r>
          </a:p>
          <a:p>
            <a:r>
              <a:rPr lang="en-US" sz="4800" dirty="0" smtClean="0"/>
              <a:t>Now take a deep breath….</a:t>
            </a:r>
          </a:p>
          <a:p>
            <a:r>
              <a:rPr lang="en-US" sz="4800" dirty="0" smtClean="0"/>
              <a:t>Feel smarter yet??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edquest.ca/notesimages/carbon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8293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Phosphorus Cycle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3903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Most similar to the Nitrogen Cycle</a:t>
            </a:r>
          </a:p>
          <a:p>
            <a:r>
              <a:rPr lang="en-US" sz="3600" dirty="0" smtClean="0"/>
              <a:t>A sedimentary cycle by which phosphate goes from organic to inorganic.</a:t>
            </a:r>
          </a:p>
          <a:p>
            <a:r>
              <a:rPr lang="en-US" sz="3600" dirty="0" smtClean="0"/>
              <a:t>Phosphorus is an essential nutrient for animals and plants.</a:t>
            </a:r>
          </a:p>
          <a:p>
            <a:r>
              <a:rPr lang="en-US" sz="3600" dirty="0" smtClean="0"/>
              <a:t>It is a key component in ATP, DNA, and lipids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30" y="1905000"/>
            <a:ext cx="3534350" cy="333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3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Phosphorus Cycle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Over time, rain and weathering cause rocks to release inorganic phosphate.</a:t>
            </a:r>
          </a:p>
          <a:p>
            <a:r>
              <a:rPr lang="en-US" sz="3600" dirty="0" smtClean="0"/>
              <a:t>The inorganic phosphate is distributed in the soil and water.</a:t>
            </a:r>
          </a:p>
          <a:p>
            <a:r>
              <a:rPr lang="en-US" sz="3600" dirty="0" smtClean="0"/>
              <a:t>Plants take up the inorganic phosphate from the soil.</a:t>
            </a:r>
          </a:p>
          <a:p>
            <a:r>
              <a:rPr lang="en-US" sz="3600" dirty="0" smtClean="0"/>
              <a:t>The plants are consumed by animals giving them the phosphate.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34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Phosphorus Cycle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When a plant or animal dies, they decay and organic phosphate is returned to the soil</a:t>
            </a:r>
          </a:p>
          <a:p>
            <a:r>
              <a:rPr lang="en-US" sz="3600" dirty="0" smtClean="0"/>
              <a:t>Bacteria break down the organic phosphate into inorganic phosphate in the soil</a:t>
            </a:r>
          </a:p>
          <a:p>
            <a:r>
              <a:rPr lang="en-US" sz="3600" dirty="0" smtClean="0"/>
              <a:t>Phosphorus in the soil can end up back in the water</a:t>
            </a:r>
          </a:p>
        </p:txBody>
      </p:sp>
    </p:spTree>
    <p:extLst>
      <p:ext uri="{BB962C8B-B14F-4D97-AF65-F5344CB8AC3E}">
        <p14:creationId xmlns:p14="http://schemas.microsoft.com/office/powerpoint/2010/main" val="35355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Phosphorus Cycle</a:t>
            </a:r>
            <a:endParaRPr lang="en-US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349180" cy="505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3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Cycling of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800" dirty="0" smtClean="0"/>
              <a:t>Why must nutrients be cycled?</a:t>
            </a:r>
          </a:p>
          <a:p>
            <a:r>
              <a:rPr lang="en-US" sz="4800" dirty="0" smtClean="0"/>
              <a:t>Simply speaking, a fixed amount of energy and matter exist in the universe. </a:t>
            </a:r>
          </a:p>
          <a:p>
            <a:r>
              <a:rPr lang="en-US" sz="4800" dirty="0" smtClean="0"/>
              <a:t>Matter takes on different forms during different process, but it must continue to go “around and around!”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1026" name="Picture 2" descr="http://www.sees.arizona.edu/sites/www.sees.arizona.edu/files/files/earth-full-view_6125_990x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55480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it for me?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What are the building blocks of life? CELLS!</a:t>
            </a:r>
          </a:p>
          <a:p>
            <a:r>
              <a:rPr lang="en-US" sz="3000" dirty="0" smtClean="0"/>
              <a:t>What are the building blocks of cells? PROTEINS!</a:t>
            </a:r>
          </a:p>
          <a:p>
            <a:r>
              <a:rPr lang="en-US" sz="3000" dirty="0" smtClean="0"/>
              <a:t>What are the building blocks of proteins? AMINO ACIDS!</a:t>
            </a:r>
          </a:p>
          <a:p>
            <a:r>
              <a:rPr lang="en-US" sz="3000" dirty="0" smtClean="0"/>
              <a:t>What are the building blocks of amino acids?</a:t>
            </a:r>
          </a:p>
          <a:p>
            <a:pPr lvl="1"/>
            <a:r>
              <a:rPr lang="en-US" sz="2600" dirty="0" smtClean="0"/>
              <a:t>Carbon, Hydrogen, Oxygen, Nitrogen and Phosphorous!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Cycle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the continuous </a:t>
            </a:r>
            <a:r>
              <a:rPr lang="en-US" dirty="0"/>
              <a:t>process by which water </a:t>
            </a:r>
            <a:r>
              <a:rPr lang="en-US" dirty="0" smtClean="0"/>
              <a:t>molecules move </a:t>
            </a:r>
            <a:r>
              <a:rPr lang="en-US" dirty="0"/>
              <a:t>from bodies of </a:t>
            </a:r>
            <a:r>
              <a:rPr lang="en-US" dirty="0" smtClean="0"/>
              <a:t>water, land </a:t>
            </a:r>
            <a:r>
              <a:rPr lang="en-US" dirty="0"/>
              <a:t>and living things on earth's surface to the atmosphere and back to </a:t>
            </a:r>
            <a:r>
              <a:rPr lang="en-US" dirty="0" smtClean="0"/>
              <a:t>Earth's surface</a:t>
            </a:r>
            <a:endParaRPr lang="en-US" dirty="0"/>
          </a:p>
          <a:p>
            <a:r>
              <a:rPr lang="en-US" dirty="0" smtClean="0"/>
              <a:t>Nearly 70% of the Earth’s surface is covered in water!</a:t>
            </a:r>
          </a:p>
          <a:p>
            <a:r>
              <a:rPr lang="en-US" dirty="0" smtClean="0"/>
              <a:t>Only 1-2% is available as drinking water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pic>
        <p:nvPicPr>
          <p:cNvPr id="7" name="Picture 12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57600"/>
            <a:ext cx="565107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0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Evaporation</a:t>
            </a:r>
            <a:r>
              <a:rPr lang="en-US" dirty="0" smtClean="0"/>
              <a:t> </a:t>
            </a:r>
            <a:r>
              <a:rPr lang="en-US" dirty="0"/>
              <a:t>- process by which the surface of a liquid absorbs </a:t>
            </a:r>
            <a:r>
              <a:rPr lang="en-US" dirty="0" smtClean="0"/>
              <a:t>enough energy </a:t>
            </a:r>
            <a:r>
              <a:rPr lang="en-US" dirty="0"/>
              <a:t>to change into a </a:t>
            </a:r>
            <a:r>
              <a:rPr lang="en-US" dirty="0" smtClean="0"/>
              <a:t>gas (Liquid </a:t>
            </a:r>
            <a:r>
              <a:rPr lang="en-US" dirty="0" smtClean="0">
                <a:sym typeface="Wingdings" pitchFamily="2" charset="2"/>
              </a:rPr>
              <a:t> Gas)</a:t>
            </a:r>
            <a:endParaRPr lang="en-US" dirty="0"/>
          </a:p>
          <a:p>
            <a:r>
              <a:rPr lang="en-US" b="1" u="sng" dirty="0" smtClean="0"/>
              <a:t>Transpiration</a:t>
            </a:r>
            <a:r>
              <a:rPr lang="en-US" dirty="0" smtClean="0"/>
              <a:t> </a:t>
            </a:r>
            <a:r>
              <a:rPr lang="en-US" dirty="0"/>
              <a:t>- process by which water is evaporated through a </a:t>
            </a:r>
            <a:r>
              <a:rPr lang="en-US" dirty="0" smtClean="0"/>
              <a:t>plant's leaves </a:t>
            </a:r>
            <a:endParaRPr lang="en-US" dirty="0"/>
          </a:p>
          <a:p>
            <a:r>
              <a:rPr lang="en-US" b="1" u="sng" dirty="0" smtClean="0"/>
              <a:t>Condensation</a:t>
            </a:r>
            <a:r>
              <a:rPr lang="en-US" dirty="0" smtClean="0"/>
              <a:t> </a:t>
            </a:r>
            <a:r>
              <a:rPr lang="en-US" dirty="0"/>
              <a:t>- process by which a gas changes to a </a:t>
            </a:r>
            <a:r>
              <a:rPr lang="en-US" dirty="0" smtClean="0"/>
              <a:t>liquid (Gas </a:t>
            </a:r>
            <a:r>
              <a:rPr lang="en-US" dirty="0" smtClean="0">
                <a:sym typeface="Wingdings" pitchFamily="2" charset="2"/>
              </a:rPr>
              <a:t> Liquid)</a:t>
            </a:r>
            <a:endParaRPr lang="en-US" dirty="0"/>
          </a:p>
          <a:p>
            <a:r>
              <a:rPr lang="en-US" b="1" u="sng" dirty="0" smtClean="0"/>
              <a:t>Precipitation</a:t>
            </a:r>
            <a:r>
              <a:rPr lang="en-US" dirty="0" smtClean="0"/>
              <a:t> </a:t>
            </a:r>
            <a:r>
              <a:rPr lang="en-US" dirty="0"/>
              <a:t>- different forms of water that falls back to the </a:t>
            </a:r>
            <a:r>
              <a:rPr lang="en-US" dirty="0" smtClean="0"/>
              <a:t>Earth's surface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be rain, sleet, hail, or snow depending on temperature</a:t>
            </a:r>
          </a:p>
        </p:txBody>
      </p:sp>
    </p:spTree>
    <p:extLst>
      <p:ext uri="{BB962C8B-B14F-4D97-AF65-F5344CB8AC3E}">
        <p14:creationId xmlns:p14="http://schemas.microsoft.com/office/powerpoint/2010/main" val="35198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swfwmd.state.fl.us/education/kids/hydro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9055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Earth’s atmosphere is made up of ~78% Nitrogen!</a:t>
            </a:r>
          </a:p>
          <a:p>
            <a:r>
              <a:rPr lang="en-US" sz="3200" dirty="0" smtClean="0"/>
              <a:t>Atmospheric Nitrogen (N</a:t>
            </a:r>
            <a:r>
              <a:rPr lang="en-US" sz="1800" dirty="0" smtClean="0"/>
              <a:t>2</a:t>
            </a:r>
            <a:r>
              <a:rPr lang="en-US" sz="3200" dirty="0" smtClean="0"/>
              <a:t>), however, is not in a usable form for plants and animals so it must be fixed</a:t>
            </a:r>
          </a:p>
        </p:txBody>
      </p:sp>
      <p:pic>
        <p:nvPicPr>
          <p:cNvPr id="6" name="Picture 11" descr="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5850"/>
            <a:ext cx="4038600" cy="44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51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movement of Nitrogen throughout Earth and the atmosphere</a:t>
            </a:r>
          </a:p>
          <a:p>
            <a:r>
              <a:rPr lang="en-US" dirty="0" smtClean="0"/>
              <a:t>Four main processes</a:t>
            </a:r>
          </a:p>
          <a:p>
            <a:pPr lvl="1"/>
            <a:r>
              <a:rPr lang="en-US" dirty="0" smtClean="0"/>
              <a:t>Nitrogen Fixation</a:t>
            </a:r>
          </a:p>
          <a:p>
            <a:pPr lvl="1"/>
            <a:r>
              <a:rPr lang="en-US" dirty="0" smtClean="0"/>
              <a:t>Digestion</a:t>
            </a:r>
          </a:p>
          <a:p>
            <a:pPr lvl="1"/>
            <a:r>
              <a:rPr lang="en-US" dirty="0" smtClean="0"/>
              <a:t>Decomposition (</a:t>
            </a:r>
            <a:r>
              <a:rPr lang="en-US" dirty="0" err="1" smtClean="0"/>
              <a:t>Denitrification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Elimination (Wastes)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h2ou.com/h2images/NitrogenCycle-lgr-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/>
        </p:blipFill>
        <p:spPr bwMode="auto">
          <a:xfrm>
            <a:off x="3791670" y="1905000"/>
            <a:ext cx="523067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atc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870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Tw Cen MT</vt:lpstr>
      <vt:lpstr>Wingdings</vt:lpstr>
      <vt:lpstr>iRespondGraphMaster</vt:lpstr>
      <vt:lpstr>Thatch</vt:lpstr>
      <vt:lpstr>iRespondQuestionMaster</vt:lpstr>
      <vt:lpstr>Energy Flows, Nutrients Cycle</vt:lpstr>
      <vt:lpstr>The Cycling of Nutrients</vt:lpstr>
      <vt:lpstr>The Cycling of Nutrients</vt:lpstr>
      <vt:lpstr>What’s in it for me?</vt:lpstr>
      <vt:lpstr>The Water Cycle</vt:lpstr>
      <vt:lpstr>The Water Cycle </vt:lpstr>
      <vt:lpstr>The Water Cycle</vt:lpstr>
      <vt:lpstr>The Nitrogen Cycle</vt:lpstr>
      <vt:lpstr>The Nitrogen Cycle</vt:lpstr>
      <vt:lpstr>The Nitrogen Cycle</vt:lpstr>
      <vt:lpstr>The Nitrogen Cycle</vt:lpstr>
      <vt:lpstr>The Nitrogen Cycle</vt:lpstr>
      <vt:lpstr>The Nitrogen Cycle</vt:lpstr>
      <vt:lpstr>The Nitrogen Cycle</vt:lpstr>
      <vt:lpstr>The Carbon Cycle</vt:lpstr>
      <vt:lpstr>The Carbon Cycle</vt:lpstr>
      <vt:lpstr>The Carbon Cycle</vt:lpstr>
      <vt:lpstr>The Carbon Cycle</vt:lpstr>
      <vt:lpstr>The Carbon Cycle</vt:lpstr>
      <vt:lpstr>The Carbon Cycle</vt:lpstr>
      <vt:lpstr>Phosphorus Cycle</vt:lpstr>
      <vt:lpstr>Phosphorus Cycle</vt:lpstr>
      <vt:lpstr>Phosphorus Cycle</vt:lpstr>
      <vt:lpstr>Phosphorus 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Flows, Nutrients Cycle</dc:title>
  <dc:creator>Meredith Koester</dc:creator>
  <cp:lastModifiedBy>Iesha Harrison</cp:lastModifiedBy>
  <cp:revision>26</cp:revision>
  <cp:lastPrinted>2014-01-16T18:50:32Z</cp:lastPrinted>
  <dcterms:created xsi:type="dcterms:W3CDTF">2014-01-16T15:18:04Z</dcterms:created>
  <dcterms:modified xsi:type="dcterms:W3CDTF">2017-11-27T16:39:46Z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