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0A8EDB-93F7-498A-A209-1CEAEA4BB90A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5A84A9-AA4C-41D7-A84F-7BB578AB5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hiri/about/video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Dynamic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Section 2:  The Atmosphere</a:t>
            </a:r>
          </a:p>
          <a:p>
            <a:r>
              <a:rPr lang="en-US" dirty="0" smtClean="0"/>
              <a:t>Standards:  SEV1a, SEV1e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atmosphere?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2666999"/>
            <a:ext cx="3886200" cy="3494567"/>
          </a:xfrm>
        </p:spPr>
        <p:txBody>
          <a:bodyPr>
            <a:normAutofit/>
          </a:bodyPr>
          <a:lstStyle/>
          <a:p>
            <a:r>
              <a:rPr lang="en-US" dirty="0" smtClean="0"/>
              <a:t>Mixture of gases that surround the Earth.</a:t>
            </a:r>
          </a:p>
        </p:txBody>
      </p:sp>
      <p:pic>
        <p:nvPicPr>
          <p:cNvPr id="11" name="Picture 4" descr="http://www.theozonehole.com/images/atmospbhere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783459"/>
            <a:ext cx="3886200" cy="218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composition of the atmosphere?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78% nitrogen</a:t>
            </a:r>
          </a:p>
          <a:p>
            <a:pPr lvl="1"/>
            <a:r>
              <a:rPr lang="en-US" dirty="0" smtClean="0"/>
              <a:t>From volcanoes, decaying organisms</a:t>
            </a:r>
          </a:p>
          <a:p>
            <a:r>
              <a:rPr lang="en-US" dirty="0" smtClean="0"/>
              <a:t>21% oxygen</a:t>
            </a:r>
          </a:p>
          <a:p>
            <a:pPr lvl="1"/>
            <a:r>
              <a:rPr lang="en-US" dirty="0" smtClean="0"/>
              <a:t>From plants</a:t>
            </a:r>
          </a:p>
          <a:p>
            <a:r>
              <a:rPr lang="en-US" dirty="0" smtClean="0"/>
              <a:t>1% various gases:  argon, CO2, methane, water vapor</a:t>
            </a:r>
          </a:p>
          <a:p>
            <a:r>
              <a:rPr lang="en-US" dirty="0" smtClean="0"/>
              <a:t>Particulates</a:t>
            </a:r>
          </a:p>
          <a:p>
            <a:pPr lvl="1"/>
            <a:r>
              <a:rPr lang="en-US" dirty="0" smtClean="0"/>
              <a:t>From soil, salt, fire ash, pollen, bacteria, aerosols (tiny, liquid droplets)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s://www.clpgroup.com/poweru/eng/air_quality/images/ph_airPollut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7" y="2327275"/>
            <a:ext cx="31718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layers of the atmosphere?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Troposphere</a:t>
            </a:r>
          </a:p>
          <a:p>
            <a:pPr lvl="1"/>
            <a:r>
              <a:rPr lang="en-US" dirty="0" smtClean="0"/>
              <a:t>Closest to earth</a:t>
            </a:r>
          </a:p>
          <a:p>
            <a:pPr lvl="1"/>
            <a:r>
              <a:rPr lang="en-US" dirty="0" smtClean="0"/>
              <a:t>Densest layer</a:t>
            </a:r>
          </a:p>
          <a:p>
            <a:pPr lvl="1"/>
            <a:r>
              <a:rPr lang="en-US" dirty="0" smtClean="0"/>
              <a:t>Where weather occurs</a:t>
            </a:r>
          </a:p>
          <a:p>
            <a:pPr lvl="1"/>
            <a:r>
              <a:rPr lang="en-US" dirty="0" smtClean="0"/>
              <a:t>Temperature decreases as you reach upper levels</a:t>
            </a:r>
          </a:p>
          <a:p>
            <a:r>
              <a:rPr lang="en-US" dirty="0" smtClean="0"/>
              <a:t>Stratosphere</a:t>
            </a:r>
          </a:p>
          <a:p>
            <a:pPr lvl="1"/>
            <a:r>
              <a:rPr lang="en-US" dirty="0" smtClean="0"/>
              <a:t>Where ozone layer found</a:t>
            </a:r>
          </a:p>
          <a:p>
            <a:pPr lvl="1"/>
            <a:r>
              <a:rPr lang="en-US" dirty="0" smtClean="0"/>
              <a:t>Temperature increases as you reach upper levels</a:t>
            </a:r>
          </a:p>
          <a:p>
            <a:pPr lvl="1"/>
            <a:r>
              <a:rPr lang="en-US" dirty="0" smtClean="0"/>
              <a:t>Ozone layer decreases UV radiation that reaches Earth’s surface</a:t>
            </a:r>
          </a:p>
          <a:p>
            <a:r>
              <a:rPr lang="en-US" dirty="0" smtClean="0"/>
              <a:t>Mesosphere</a:t>
            </a:r>
          </a:p>
          <a:p>
            <a:pPr lvl="1"/>
            <a:r>
              <a:rPr lang="en-US" dirty="0" smtClean="0"/>
              <a:t>Coldest layer</a:t>
            </a:r>
          </a:p>
          <a:p>
            <a:r>
              <a:rPr lang="en-US" dirty="0" smtClean="0"/>
              <a:t>Thermosphere</a:t>
            </a:r>
          </a:p>
          <a:p>
            <a:pPr lvl="1"/>
            <a:r>
              <a:rPr lang="en-US" dirty="0" smtClean="0"/>
              <a:t>Outermost layer</a:t>
            </a:r>
          </a:p>
          <a:p>
            <a:pPr lvl="1"/>
            <a:r>
              <a:rPr lang="en-US" dirty="0" smtClean="0"/>
              <a:t>Hottest layer but doesn’t feel hot due to lack of heat transfer between air particles</a:t>
            </a:r>
          </a:p>
          <a:p>
            <a:pPr lvl="1"/>
            <a:endParaRPr lang="en-US" dirty="0"/>
          </a:p>
        </p:txBody>
      </p:sp>
      <p:pic>
        <p:nvPicPr>
          <p:cNvPr id="9" name="Picture 4" descr="http://ds9.ssl.berkeley.edu/lws_gems/3/images_3/layat3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600200"/>
            <a:ext cx="450760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atmosphere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control temperature of planet.</a:t>
            </a:r>
          </a:p>
          <a:p>
            <a:r>
              <a:rPr lang="en-US" dirty="0" smtClean="0"/>
              <a:t>Without gases in atmosphere it would be too cold to live here.</a:t>
            </a:r>
          </a:p>
          <a:p>
            <a:endParaRPr lang="en-US" dirty="0" smtClean="0"/>
          </a:p>
        </p:txBody>
      </p:sp>
      <p:pic>
        <p:nvPicPr>
          <p:cNvPr id="9" name="Picture 4" descr="http://www.featurepics.com/FI/Thumb300/20090703/Cold-Earth-12362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0" y="1589088"/>
            <a:ext cx="3606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“Earth’s Energy Budget”?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Solar energy reaches earth as visible light, infrared radiation, and UV light.</a:t>
            </a:r>
          </a:p>
          <a:p>
            <a:r>
              <a:rPr lang="en-US" dirty="0" smtClean="0"/>
              <a:t>About 50% reaches surface of Earth and is absorbed by land and ocean.</a:t>
            </a:r>
          </a:p>
          <a:p>
            <a:r>
              <a:rPr lang="en-US" dirty="0" smtClean="0"/>
              <a:t>25% scattered &amp; reflected by clouds</a:t>
            </a:r>
          </a:p>
          <a:p>
            <a:r>
              <a:rPr lang="en-US" dirty="0" smtClean="0"/>
              <a:t>20% absorbed by ozone, clouds, gases</a:t>
            </a:r>
          </a:p>
          <a:p>
            <a:r>
              <a:rPr lang="en-US" dirty="0" smtClean="0"/>
              <a:t>5% reflected by Earth’s surface (light colored)</a:t>
            </a:r>
          </a:p>
          <a:p>
            <a:endParaRPr lang="en-US" dirty="0" smtClean="0"/>
          </a:p>
        </p:txBody>
      </p:sp>
      <p:pic>
        <p:nvPicPr>
          <p:cNvPr id="6" name="Picture 2" descr="http://asd-www.larc.nasa.gov/erbe/components2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422986"/>
            <a:ext cx="3886200" cy="290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atmosphere help control the temperature of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Earth’s radiation strikes surface of Earth it re-radiates and is trapped by greenhouse gases in atmosphere.</a:t>
            </a:r>
          </a:p>
          <a:p>
            <a:r>
              <a:rPr lang="en-US" dirty="0" smtClean="0"/>
              <a:t>Greenhouse gases include:  CO</a:t>
            </a:r>
            <a:r>
              <a:rPr lang="en-US" sz="1600" dirty="0" smtClean="0"/>
              <a:t>2</a:t>
            </a:r>
            <a:r>
              <a:rPr lang="en-US" dirty="0" smtClean="0"/>
              <a:t>, methane, water vapor, nitrous oxide</a:t>
            </a:r>
          </a:p>
          <a:p>
            <a:r>
              <a:rPr lang="en-US" dirty="0" smtClean="0"/>
              <a:t>Greenhouse effect is VITAL- without it planet would be too cold!</a:t>
            </a:r>
          </a:p>
          <a:p>
            <a:r>
              <a:rPr lang="en-US" dirty="0" smtClean="0"/>
              <a:t>TOO MUCH greenhouse gas CAN be bad- planet can get too hot.</a:t>
            </a:r>
          </a:p>
          <a:p>
            <a:endParaRPr lang="en-US" dirty="0"/>
          </a:p>
        </p:txBody>
      </p:sp>
      <p:pic>
        <p:nvPicPr>
          <p:cNvPr id="9" name="Content Placeholder 8" descr="greenhouse effe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45050" y="2380196"/>
            <a:ext cx="3886200" cy="298978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wind patterns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Caused by uneven heating of earth’s atmosphere which creates convection currents.</a:t>
            </a:r>
          </a:p>
          <a:p>
            <a:r>
              <a:rPr lang="en-US" dirty="0" smtClean="0"/>
              <a:t>Convection currents- air heats up and rises; air cools and sinks; repeat</a:t>
            </a:r>
          </a:p>
        </p:txBody>
      </p:sp>
      <p:pic>
        <p:nvPicPr>
          <p:cNvPr id="6" name="Picture 2" descr="http://www.hwdsb.on.ca/hillpark/Departments/Science/Watts/SNC2D/Assigned_Work/Earth_Convection_Currents_and_Coriolis_Affect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81400"/>
            <a:ext cx="2905125" cy="2905125"/>
          </a:xfrm>
          <a:prstGeom prst="rect">
            <a:avLst/>
          </a:prstGeom>
          <a:noFill/>
        </p:spPr>
      </p:pic>
      <p:pic>
        <p:nvPicPr>
          <p:cNvPr id="20484" name="Picture 4" descr="Animation showing how heat circulates in convec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cities usually hotter than rural areas?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Urban Heat Island Effect</a:t>
            </a:r>
          </a:p>
          <a:p>
            <a:pPr lvl="1"/>
            <a:r>
              <a:rPr lang="en-US" dirty="0" smtClean="0"/>
              <a:t>Cities have darker surfaces and fewer plants so therefore store more heat and have higher temperatures than rural areas.</a:t>
            </a:r>
          </a:p>
          <a:p>
            <a:r>
              <a:rPr lang="en-US" dirty="0" smtClean="0"/>
              <a:t>How can this problem be mitigated (fixed)?  Watch video and write down some ideas…</a:t>
            </a:r>
            <a:endParaRPr lang="en-US" dirty="0"/>
          </a:p>
        </p:txBody>
      </p:sp>
      <p:pic>
        <p:nvPicPr>
          <p:cNvPr id="6" name="Picture 2" descr="http://www.monument-info-search.co.uk/site/wp-content/uploads/2011/08/blocks_image_5_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78736" cy="22131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31242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Heat Island Video Segments from EPA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Heat &amp; Health Clip= 2:05 min</a:t>
            </a:r>
          </a:p>
          <a:p>
            <a:r>
              <a:rPr lang="en-US" dirty="0" smtClean="0"/>
              <a:t>Mitigation= 2:06 min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 l="12019" t="28657" r="39223" b="22244"/>
          <a:stretch>
            <a:fillRect/>
          </a:stretch>
        </p:blipFill>
        <p:spPr bwMode="auto">
          <a:xfrm>
            <a:off x="4419600" y="4524375"/>
            <a:ext cx="289814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</TotalTime>
  <Words>400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Wingdings</vt:lpstr>
      <vt:lpstr>Wingdings 2</vt:lpstr>
      <vt:lpstr>Median</vt:lpstr>
      <vt:lpstr>The Dynamic earth</vt:lpstr>
      <vt:lpstr>What is the atmosphere?</vt:lpstr>
      <vt:lpstr>What is the composition of the atmosphere?</vt:lpstr>
      <vt:lpstr>What are the layers of the atmosphere?</vt:lpstr>
      <vt:lpstr>Why is the atmosphere important?</vt:lpstr>
      <vt:lpstr>What is “Earth’s Energy Budget”?</vt:lpstr>
      <vt:lpstr>How does the atmosphere help control the temperature of Earth?</vt:lpstr>
      <vt:lpstr>How are wind patterns created?</vt:lpstr>
      <vt:lpstr>Why are cities usually hotter than rural areas?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Dynamic earth</dc:title>
  <dc:creator>Davis Family</dc:creator>
  <cp:lastModifiedBy>Iesha Harrison</cp:lastModifiedBy>
  <cp:revision>10</cp:revision>
  <dcterms:created xsi:type="dcterms:W3CDTF">2012-08-19T18:56:15Z</dcterms:created>
  <dcterms:modified xsi:type="dcterms:W3CDTF">2016-01-28T20:56:50Z</dcterms:modified>
</cp:coreProperties>
</file>