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60" r:id="rId5"/>
    <p:sldId id="262" r:id="rId6"/>
    <p:sldId id="259" r:id="rId7"/>
    <p:sldId id="261"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9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8E432-CD9C-4310-8EFF-F602E6A651A0}"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F23CE-8DB8-4127-945D-7047DE310F1D}" type="slidenum">
              <a:rPr lang="en-US" smtClean="0"/>
              <a:t>‹#›</a:t>
            </a:fld>
            <a:endParaRPr lang="en-US"/>
          </a:p>
        </p:txBody>
      </p:sp>
    </p:spTree>
    <p:extLst>
      <p:ext uri="{BB962C8B-B14F-4D97-AF65-F5344CB8AC3E}">
        <p14:creationId xmlns:p14="http://schemas.microsoft.com/office/powerpoint/2010/main" val="167614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Compositional</a:t>
            </a:r>
            <a:r>
              <a:rPr lang="en-US" baseline="0" dirty="0" smtClean="0"/>
              <a:t> layers are on the right and physical layers are on the left.</a:t>
            </a:r>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3</a:t>
            </a:fld>
            <a:endParaRPr lang="en-US"/>
          </a:p>
        </p:txBody>
      </p:sp>
    </p:spTree>
    <p:extLst>
      <p:ext uri="{BB962C8B-B14F-4D97-AF65-F5344CB8AC3E}">
        <p14:creationId xmlns:p14="http://schemas.microsoft.com/office/powerpoint/2010/main" val="298801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Plasticity is somewhere between</a:t>
            </a:r>
            <a:r>
              <a:rPr lang="en-US" baseline="0" dirty="0" smtClean="0"/>
              <a:t> a semi-solid and a liquid.</a:t>
            </a:r>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5</a:t>
            </a:fld>
            <a:endParaRPr lang="en-US"/>
          </a:p>
        </p:txBody>
      </p:sp>
    </p:spTree>
    <p:extLst>
      <p:ext uri="{BB962C8B-B14F-4D97-AF65-F5344CB8AC3E}">
        <p14:creationId xmlns:p14="http://schemas.microsoft.com/office/powerpoint/2010/main" val="424415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7</a:t>
            </a:fld>
            <a:endParaRPr lang="en-US"/>
          </a:p>
        </p:txBody>
      </p:sp>
    </p:spTree>
    <p:extLst>
      <p:ext uri="{BB962C8B-B14F-4D97-AF65-F5344CB8AC3E}">
        <p14:creationId xmlns:p14="http://schemas.microsoft.com/office/powerpoint/2010/main" val="39892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9</a:t>
            </a:fld>
            <a:endParaRPr lang="en-US"/>
          </a:p>
        </p:txBody>
      </p:sp>
    </p:spTree>
    <p:extLst>
      <p:ext uri="{BB962C8B-B14F-4D97-AF65-F5344CB8AC3E}">
        <p14:creationId xmlns:p14="http://schemas.microsoft.com/office/powerpoint/2010/main" val="339119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Eyjafjallajokull</a:t>
            </a:r>
            <a:r>
              <a:rPr lang="en-US" b="1" dirty="0" smtClean="0"/>
              <a:t>  eruption in Iceland</a:t>
            </a:r>
            <a:r>
              <a:rPr lang="en-US" b="1" baseline="0" dirty="0" smtClean="0"/>
              <a:t> back in 2010 disrupted air travel b/c of all the ash and smoke that was spewing into atmosphere.  This volcano is forming under the ocean and has built up so much now that it has breached the surface of the ocean and is now forming a new island near Iceland.  This is a good example of two plates pulling apart, magma comes to surface, hardens, forms land (ridge).</a:t>
            </a:r>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12</a:t>
            </a:fld>
            <a:endParaRPr lang="en-US"/>
          </a:p>
        </p:txBody>
      </p:sp>
    </p:spTree>
    <p:extLst>
      <p:ext uri="{BB962C8B-B14F-4D97-AF65-F5344CB8AC3E}">
        <p14:creationId xmlns:p14="http://schemas.microsoft.com/office/powerpoint/2010/main" val="42894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F23CE-8DB8-4127-945D-7047DE310F1D}" type="slidenum">
              <a:rPr lang="en-US" smtClean="0"/>
              <a:t>13</a:t>
            </a:fld>
            <a:endParaRPr lang="en-US"/>
          </a:p>
        </p:txBody>
      </p:sp>
    </p:spTree>
    <p:extLst>
      <p:ext uri="{BB962C8B-B14F-4D97-AF65-F5344CB8AC3E}">
        <p14:creationId xmlns:p14="http://schemas.microsoft.com/office/powerpoint/2010/main" val="354416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D151079-639B-44C3-8FA0-022DBB58269E}"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151079-639B-44C3-8FA0-022DBB58269E}"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151079-639B-44C3-8FA0-022DBB58269E}"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EBC26C-6683-4497-8F36-FCE4301BE84B}" type="datetimeFigureOut">
              <a:rPr lang="en-US" smtClean="0"/>
              <a:t>1/28/2016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151079-639B-44C3-8FA0-022DBB5826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5EBC26C-6683-4497-8F36-FCE4301BE84B}" type="datetimeFigureOut">
              <a:rPr lang="en-US" smtClean="0"/>
              <a:t>1/28/2016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D151079-639B-44C3-8FA0-022DBB5826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5EBC26C-6683-4497-8F36-FCE4301BE84B}" type="datetimeFigureOut">
              <a:rPr lang="en-US" smtClean="0"/>
              <a:t>1/28/2016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D151079-639B-44C3-8FA0-022DBB58269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planetseed.com/node/9311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jclahr.com/science/earth_science/animate/subduct.mov"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earthquake.usgs.gov/earthquakes/recenteqsww/Quakes/quakes_all.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Dynamic Earth</a:t>
            </a:r>
            <a:endParaRPr lang="en-US" dirty="0"/>
          </a:p>
        </p:txBody>
      </p:sp>
      <p:sp>
        <p:nvSpPr>
          <p:cNvPr id="3" name="Subtitle 2"/>
          <p:cNvSpPr>
            <a:spLocks noGrp="1"/>
          </p:cNvSpPr>
          <p:nvPr>
            <p:ph type="subTitle" idx="1"/>
          </p:nvPr>
        </p:nvSpPr>
        <p:spPr/>
        <p:txBody>
          <a:bodyPr/>
          <a:lstStyle/>
          <a:p>
            <a:r>
              <a:rPr lang="en-US" dirty="0" smtClean="0"/>
              <a:t>Section 1:  The </a:t>
            </a:r>
            <a:r>
              <a:rPr lang="en-US" dirty="0" err="1" smtClean="0"/>
              <a:t>Geosphere</a:t>
            </a:r>
            <a:endParaRPr lang="en-US" dirty="0" smtClean="0"/>
          </a:p>
          <a:p>
            <a:r>
              <a:rPr lang="en-US" dirty="0" smtClean="0"/>
              <a:t>Standards:  SEV1a, SEV1e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 </a:t>
            </a:r>
            <a:endParaRPr lang="en-US" dirty="0"/>
          </a:p>
        </p:txBody>
      </p:sp>
      <p:sp>
        <p:nvSpPr>
          <p:cNvPr id="3" name="Content Placeholder 2"/>
          <p:cNvSpPr>
            <a:spLocks noGrp="1"/>
          </p:cNvSpPr>
          <p:nvPr>
            <p:ph sz="half" idx="1"/>
          </p:nvPr>
        </p:nvSpPr>
        <p:spPr/>
        <p:txBody>
          <a:bodyPr>
            <a:normAutofit/>
          </a:bodyPr>
          <a:lstStyle/>
          <a:p>
            <a:r>
              <a:rPr lang="en-US" dirty="0" smtClean="0"/>
              <a:t>Hazards</a:t>
            </a:r>
          </a:p>
          <a:p>
            <a:pPr lvl="1"/>
            <a:r>
              <a:rPr lang="en-US" dirty="0" smtClean="0"/>
              <a:t>Can’t predict when will happen</a:t>
            </a:r>
          </a:p>
          <a:p>
            <a:pPr lvl="1"/>
            <a:r>
              <a:rPr lang="en-US" dirty="0" smtClean="0"/>
              <a:t>Damage depends on type of soil</a:t>
            </a:r>
          </a:p>
          <a:p>
            <a:pPr lvl="2"/>
            <a:r>
              <a:rPr lang="en-US" dirty="0" smtClean="0"/>
              <a:t>Sandy soil = more damage</a:t>
            </a:r>
          </a:p>
          <a:p>
            <a:pPr lvl="1"/>
            <a:r>
              <a:rPr lang="en-US" dirty="0" smtClean="0"/>
              <a:t>Buildings built to be flexible so can sway with vibrations.</a:t>
            </a:r>
            <a:endParaRPr lang="en-US" dirty="0"/>
          </a:p>
        </p:txBody>
      </p:sp>
      <p:pic>
        <p:nvPicPr>
          <p:cNvPr id="6" name="Picture 2" descr="http://news.bbc.co.uk/olmedia/1780000/images/_1780053_earthquake_proof_300inf.gif"/>
          <p:cNvPicPr>
            <a:picLocks noGrp="1" noChangeAspect="1" noChangeArrowheads="1"/>
          </p:cNvPicPr>
          <p:nvPr>
            <p:ph sz="half" idx="2"/>
          </p:nvPr>
        </p:nvPicPr>
        <p:blipFill>
          <a:blip r:embed="rId2" cstate="print"/>
          <a:srcRect/>
          <a:stretch>
            <a:fillRect/>
          </a:stretch>
        </p:blipFill>
        <p:spPr bwMode="auto">
          <a:xfrm>
            <a:off x="5181600" y="1905000"/>
            <a:ext cx="2857500" cy="304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Comparison of Haiti &amp; Chile 2010 Earthquakes</a:t>
            </a:r>
          </a:p>
        </p:txBody>
      </p:sp>
      <p:sp>
        <p:nvSpPr>
          <p:cNvPr id="27651" name="Text Placeholder 2"/>
          <p:cNvSpPr>
            <a:spLocks noGrp="1"/>
          </p:cNvSpPr>
          <p:nvPr>
            <p:ph sz="half" idx="1"/>
          </p:nvPr>
        </p:nvSpPr>
        <p:spPr/>
        <p:txBody>
          <a:bodyPr>
            <a:normAutofit fontScale="92500"/>
          </a:bodyPr>
          <a:lstStyle/>
          <a:p>
            <a:r>
              <a:rPr lang="en-US" smtClean="0"/>
              <a:t>Haiti	</a:t>
            </a:r>
          </a:p>
          <a:p>
            <a:pPr lvl="1">
              <a:buFont typeface="Arial" pitchFamily="34" charset="0"/>
              <a:buChar char="‒"/>
            </a:pPr>
            <a:r>
              <a:rPr lang="en-US" sz="2000" smtClean="0"/>
              <a:t>Magnitude 7</a:t>
            </a:r>
          </a:p>
          <a:p>
            <a:pPr lvl="1">
              <a:buFont typeface="Arial" pitchFamily="34" charset="0"/>
              <a:buChar char="‒"/>
            </a:pPr>
            <a:r>
              <a:rPr lang="en-US" sz="2000" smtClean="0"/>
              <a:t>8 miles below surface</a:t>
            </a:r>
          </a:p>
          <a:p>
            <a:pPr lvl="1">
              <a:buFont typeface="Arial" pitchFamily="34" charset="0"/>
              <a:buChar char="‒"/>
            </a:pPr>
            <a:r>
              <a:rPr lang="en-US" sz="2000" smtClean="0"/>
              <a:t>Right outside Port-Au-Prince</a:t>
            </a:r>
          </a:p>
          <a:p>
            <a:pPr lvl="1">
              <a:buFont typeface="Arial" pitchFamily="34" charset="0"/>
              <a:buChar char="‒"/>
            </a:pPr>
            <a:r>
              <a:rPr lang="en-US" sz="2000" smtClean="0"/>
              <a:t>220,000 people killed</a:t>
            </a:r>
          </a:p>
          <a:p>
            <a:pPr lvl="1">
              <a:buFont typeface="Arial" pitchFamily="34" charset="0"/>
              <a:buChar char="‒"/>
            </a:pPr>
            <a:r>
              <a:rPr lang="en-US" sz="2000" smtClean="0"/>
              <a:t>Buildings leveled b/c not built to earthquake code- have no codes- poorer country</a:t>
            </a:r>
          </a:p>
          <a:p>
            <a:pPr lvl="1">
              <a:buFont typeface="Arial" pitchFamily="34" charset="0"/>
              <a:buChar char="‒"/>
            </a:pPr>
            <a:r>
              <a:rPr lang="en-US" sz="2000" smtClean="0"/>
              <a:t>People not educated about how to react</a:t>
            </a:r>
          </a:p>
          <a:p>
            <a:pPr lvl="1">
              <a:buFont typeface="Arial" pitchFamily="34" charset="0"/>
              <a:buChar char="‒"/>
            </a:pPr>
            <a:r>
              <a:rPr lang="en-US" sz="2000" smtClean="0"/>
              <a:t>Last major earthquake in Port-Au-Prince was 250 years ago.</a:t>
            </a:r>
          </a:p>
        </p:txBody>
      </p:sp>
      <p:sp>
        <p:nvSpPr>
          <p:cNvPr id="27652" name="Content Placeholder 4"/>
          <p:cNvSpPr>
            <a:spLocks noGrp="1"/>
          </p:cNvSpPr>
          <p:nvPr>
            <p:ph sz="half" idx="2"/>
          </p:nvPr>
        </p:nvSpPr>
        <p:spPr/>
        <p:txBody>
          <a:bodyPr>
            <a:normAutofit fontScale="92500"/>
          </a:bodyPr>
          <a:lstStyle/>
          <a:p>
            <a:r>
              <a:rPr lang="en-US" smtClean="0"/>
              <a:t>Chile</a:t>
            </a:r>
          </a:p>
          <a:p>
            <a:pPr lvl="1"/>
            <a:r>
              <a:rPr lang="en-US" smtClean="0"/>
              <a:t>Magnitude 8.8</a:t>
            </a:r>
          </a:p>
          <a:p>
            <a:pPr lvl="1"/>
            <a:r>
              <a:rPr lang="en-US" smtClean="0"/>
              <a:t>21 miles below surface</a:t>
            </a:r>
          </a:p>
          <a:p>
            <a:pPr lvl="1"/>
            <a:r>
              <a:rPr lang="en-US" smtClean="0"/>
              <a:t>200 miles outside city</a:t>
            </a:r>
          </a:p>
          <a:p>
            <a:pPr lvl="1"/>
            <a:r>
              <a:rPr lang="en-US" smtClean="0"/>
              <a:t>100’s killed</a:t>
            </a:r>
          </a:p>
          <a:p>
            <a:pPr lvl="1"/>
            <a:r>
              <a:rPr lang="en-US" smtClean="0"/>
              <a:t>Buildings built to earthquake code so not leveled- wealthier country</a:t>
            </a:r>
          </a:p>
          <a:p>
            <a:pPr lvl="1"/>
            <a:r>
              <a:rPr lang="en-US" smtClean="0"/>
              <a:t>People are educated</a:t>
            </a:r>
          </a:p>
          <a:p>
            <a:pPr lvl="1"/>
            <a:r>
              <a:rPr lang="en-US" smtClean="0"/>
              <a:t>Has experienced many earthquakes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Volcanoes</a:t>
            </a:r>
            <a:endParaRPr lang="en-US" dirty="0"/>
          </a:p>
        </p:txBody>
      </p:sp>
      <p:sp>
        <p:nvSpPr>
          <p:cNvPr id="3" name="Content Placeholder 2"/>
          <p:cNvSpPr>
            <a:spLocks noGrp="1"/>
          </p:cNvSpPr>
          <p:nvPr>
            <p:ph sz="half" idx="1"/>
          </p:nvPr>
        </p:nvSpPr>
        <p:spPr>
          <a:xfrm>
            <a:off x="457200" y="1828800"/>
            <a:ext cx="4038600" cy="4525963"/>
          </a:xfrm>
        </p:spPr>
        <p:txBody>
          <a:bodyPr>
            <a:normAutofit fontScale="85000" lnSpcReduction="10000"/>
          </a:bodyPr>
          <a:lstStyle/>
          <a:p>
            <a:r>
              <a:rPr lang="en-US" dirty="0" smtClean="0"/>
              <a:t>Mountain build from magma that rises from the Earth’s interior to the surface.</a:t>
            </a:r>
          </a:p>
          <a:p>
            <a:r>
              <a:rPr lang="en-US" dirty="0" smtClean="0"/>
              <a:t>Where plate diverges or converges</a:t>
            </a:r>
          </a:p>
          <a:p>
            <a:r>
              <a:rPr lang="en-US" dirty="0" smtClean="0"/>
              <a:t>On land or under ocean</a:t>
            </a:r>
          </a:p>
          <a:p>
            <a:r>
              <a:rPr lang="en-US" dirty="0" smtClean="0"/>
              <a:t>High pressure- eruption causes magma, ash, gases to burst from volcano</a:t>
            </a:r>
          </a:p>
          <a:p>
            <a:r>
              <a:rPr lang="en-US" dirty="0" smtClean="0"/>
              <a:t>Low pressure- magma leaks out slowly</a:t>
            </a:r>
          </a:p>
        </p:txBody>
      </p:sp>
      <p:sp>
        <p:nvSpPr>
          <p:cNvPr id="4" name="Content Placeholder 3"/>
          <p:cNvSpPr>
            <a:spLocks noGrp="1"/>
          </p:cNvSpPr>
          <p:nvPr>
            <p:ph sz="half" idx="2"/>
          </p:nvPr>
        </p:nvSpPr>
        <p:spPr>
          <a:xfrm>
            <a:off x="4648200" y="152400"/>
            <a:ext cx="4038600" cy="4525963"/>
          </a:xfrm>
        </p:spPr>
        <p:txBody>
          <a:bodyPr>
            <a:normAutofit fontScale="85000" lnSpcReduction="10000"/>
          </a:bodyPr>
          <a:lstStyle/>
          <a:p>
            <a:r>
              <a:rPr lang="en-US" dirty="0" smtClean="0">
                <a:hlinkClick r:id="rId3"/>
              </a:rPr>
              <a:t>Volcano formation</a:t>
            </a:r>
            <a:endParaRPr lang="en-US" dirty="0"/>
          </a:p>
        </p:txBody>
      </p:sp>
      <p:pic>
        <p:nvPicPr>
          <p:cNvPr id="32773" name="Picture 5" descr="http://2.bp.blogspot.com/_lHY1coJzGOw/ScjntbEO1NI/AAAAAAAADQQ/M8K702VmtoI/s400/volcano_01.jpg"/>
          <p:cNvPicPr>
            <a:picLocks noChangeAspect="1" noChangeArrowheads="1"/>
          </p:cNvPicPr>
          <p:nvPr/>
        </p:nvPicPr>
        <p:blipFill>
          <a:blip r:embed="rId4" cstate="print"/>
          <a:srcRect/>
          <a:stretch>
            <a:fillRect/>
          </a:stretch>
        </p:blipFill>
        <p:spPr bwMode="auto">
          <a:xfrm>
            <a:off x="4800600" y="3124200"/>
            <a:ext cx="3810000" cy="2543175"/>
          </a:xfrm>
          <a:prstGeom prst="rect">
            <a:avLst/>
          </a:prstGeom>
          <a:noFill/>
        </p:spPr>
      </p:pic>
      <p:sp>
        <p:nvSpPr>
          <p:cNvPr id="9" name="TextBox 8"/>
          <p:cNvSpPr txBox="1"/>
          <p:nvPr/>
        </p:nvSpPr>
        <p:spPr>
          <a:xfrm>
            <a:off x="4800600" y="5715000"/>
            <a:ext cx="3733800" cy="923330"/>
          </a:xfrm>
          <a:prstGeom prst="rect">
            <a:avLst/>
          </a:prstGeom>
          <a:noFill/>
        </p:spPr>
        <p:txBody>
          <a:bodyPr wrap="square" rtlCol="0">
            <a:spAutoFit/>
          </a:bodyPr>
          <a:lstStyle/>
          <a:p>
            <a:r>
              <a:rPr lang="en-US" dirty="0" smtClean="0"/>
              <a:t>Massive volcanic explosion underwater near Tong Islands in South Pacific</a:t>
            </a:r>
            <a:endParaRPr lang="en-US" dirty="0"/>
          </a:p>
        </p:txBody>
      </p:sp>
      <p:pic>
        <p:nvPicPr>
          <p:cNvPr id="10" name="Picture 6" descr="Map"/>
          <p:cNvPicPr>
            <a:picLocks noChangeAspect="1" noChangeArrowheads="1"/>
          </p:cNvPicPr>
          <p:nvPr/>
        </p:nvPicPr>
        <p:blipFill>
          <a:blip r:embed="rId5" cstate="print"/>
          <a:srcRect/>
          <a:stretch>
            <a:fillRect/>
          </a:stretch>
        </p:blipFill>
        <p:spPr bwMode="auto">
          <a:xfrm>
            <a:off x="5105400" y="685800"/>
            <a:ext cx="2971800"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Volcanoes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Local Effects</a:t>
            </a:r>
          </a:p>
          <a:p>
            <a:pPr lvl="1"/>
            <a:r>
              <a:rPr lang="en-US" dirty="0" smtClean="0"/>
              <a:t>Local economies affected</a:t>
            </a:r>
          </a:p>
          <a:p>
            <a:pPr lvl="1"/>
            <a:r>
              <a:rPr lang="en-US" dirty="0" smtClean="0"/>
              <a:t>Human loss</a:t>
            </a:r>
          </a:p>
          <a:p>
            <a:pPr lvl="1"/>
            <a:r>
              <a:rPr lang="en-US" dirty="0" smtClean="0"/>
              <a:t>Ash, dust, gases (sulfur)</a:t>
            </a:r>
          </a:p>
          <a:p>
            <a:pPr lvl="2"/>
            <a:r>
              <a:rPr lang="en-US" dirty="0" smtClean="0"/>
              <a:t>Can create mudflow</a:t>
            </a:r>
          </a:p>
          <a:p>
            <a:pPr lvl="2"/>
            <a:r>
              <a:rPr lang="en-US" dirty="0" smtClean="0"/>
              <a:t>Bury homes, crops</a:t>
            </a:r>
          </a:p>
          <a:p>
            <a:pPr lvl="2"/>
            <a:r>
              <a:rPr lang="en-US" dirty="0" smtClean="0"/>
              <a:t>Respiratory illness</a:t>
            </a:r>
          </a:p>
          <a:p>
            <a:r>
              <a:rPr lang="en-US" dirty="0" smtClean="0"/>
              <a:t>Global Effects</a:t>
            </a:r>
          </a:p>
          <a:p>
            <a:pPr lvl="1"/>
            <a:r>
              <a:rPr lang="en-US" dirty="0" smtClean="0"/>
              <a:t>Climate changes</a:t>
            </a:r>
          </a:p>
          <a:p>
            <a:pPr lvl="2"/>
            <a:r>
              <a:rPr lang="en-US" dirty="0" smtClean="0"/>
              <a:t>Sulfur particles reflect light, cool temperature</a:t>
            </a:r>
          </a:p>
          <a:p>
            <a:pPr lvl="2"/>
            <a:r>
              <a:rPr lang="en-US" dirty="0" smtClean="0"/>
              <a:t>Ash blocks sunlight- snowed in New England in July b/c of 1815 Mt. </a:t>
            </a:r>
            <a:r>
              <a:rPr lang="en-US" dirty="0" err="1" smtClean="0"/>
              <a:t>Tambora</a:t>
            </a:r>
            <a:r>
              <a:rPr lang="en-US" dirty="0" smtClean="0"/>
              <a:t> volcano in Indonesia</a:t>
            </a:r>
          </a:p>
          <a:p>
            <a:pPr lvl="1"/>
            <a:r>
              <a:rPr lang="en-US" dirty="0" smtClean="0"/>
              <a:t>Acid rain</a:t>
            </a:r>
          </a:p>
          <a:p>
            <a:pPr>
              <a:buNone/>
            </a:pPr>
            <a:endParaRPr lang="en-US" dirty="0" smtClean="0"/>
          </a:p>
        </p:txBody>
      </p:sp>
      <p:pic>
        <p:nvPicPr>
          <p:cNvPr id="6" name="Picture 2" descr="http://i.ebayimg.com/t/Vintage-Postcard-Mount-St-Helens-Before-and-After-/00/$(KGrHqUOKo4E3uWJmlyzBN-8gRYb!w~~_3.JPG"/>
          <p:cNvPicPr>
            <a:picLocks noGrp="1" noChangeAspect="1" noChangeArrowheads="1"/>
          </p:cNvPicPr>
          <p:nvPr>
            <p:ph sz="half" idx="2"/>
          </p:nvPr>
        </p:nvPicPr>
        <p:blipFill>
          <a:blip r:embed="rId3" cstate="print"/>
          <a:srcRect/>
          <a:stretch>
            <a:fillRect/>
          </a:stretch>
        </p:blipFill>
        <p:spPr bwMode="auto">
          <a:xfrm>
            <a:off x="4876800" y="533400"/>
            <a:ext cx="3657600" cy="2592324"/>
          </a:xfrm>
          <a:prstGeom prst="rect">
            <a:avLst/>
          </a:prstGeom>
          <a:noFill/>
        </p:spPr>
      </p:pic>
      <p:pic>
        <p:nvPicPr>
          <p:cNvPr id="31748" name="Picture 4" descr="http://www.olywa.net/radu/valerie/SHcar.gif"/>
          <p:cNvPicPr>
            <a:picLocks noChangeAspect="1" noChangeArrowheads="1"/>
          </p:cNvPicPr>
          <p:nvPr/>
        </p:nvPicPr>
        <p:blipFill>
          <a:blip r:embed="rId4" cstate="print"/>
          <a:srcRect/>
          <a:stretch>
            <a:fillRect/>
          </a:stretch>
        </p:blipFill>
        <p:spPr bwMode="auto">
          <a:xfrm>
            <a:off x="5105400" y="3733800"/>
            <a:ext cx="3581400" cy="23876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Removal and transport of surface material like rocks and soil</a:t>
            </a:r>
          </a:p>
          <a:p>
            <a:r>
              <a:rPr lang="en-US" dirty="0" smtClean="0"/>
              <a:t>Older a mountain range the more rounded, weathered it is</a:t>
            </a:r>
          </a:p>
          <a:p>
            <a:pPr lvl="1"/>
            <a:r>
              <a:rPr lang="en-US" dirty="0" smtClean="0"/>
              <a:t>EX:  Appalachian </a:t>
            </a:r>
            <a:r>
              <a:rPr lang="en-US" dirty="0" err="1" smtClean="0"/>
              <a:t>Mtns</a:t>
            </a:r>
            <a:r>
              <a:rPr lang="en-US" dirty="0" smtClean="0"/>
              <a:t> are older than Rockies</a:t>
            </a:r>
          </a:p>
          <a:p>
            <a:r>
              <a:rPr lang="en-US" dirty="0" smtClean="0"/>
              <a:t>Caused by</a:t>
            </a:r>
          </a:p>
          <a:p>
            <a:pPr lvl="1"/>
            <a:r>
              <a:rPr lang="en-US" dirty="0" smtClean="0"/>
              <a:t>Water</a:t>
            </a:r>
          </a:p>
          <a:p>
            <a:pPr lvl="1"/>
            <a:r>
              <a:rPr lang="en-US" dirty="0" smtClean="0"/>
              <a:t>Wind</a:t>
            </a:r>
          </a:p>
          <a:p>
            <a:pPr lvl="2"/>
            <a:endParaRPr lang="en-US" dirty="0"/>
          </a:p>
        </p:txBody>
      </p:sp>
      <p:pic>
        <p:nvPicPr>
          <p:cNvPr id="6" name="Picture 2" descr="http://1.bp.blogspot.com/_qudJsVkP_bs/S-Y-Mi7CVpI/AAAAAAAABAY/e73TvTP23Ns/s400/wind-erosion.jpg"/>
          <p:cNvPicPr>
            <a:picLocks noGrp="1" noChangeAspect="1" noChangeArrowheads="1"/>
          </p:cNvPicPr>
          <p:nvPr>
            <p:ph sz="half" idx="2"/>
          </p:nvPr>
        </p:nvPicPr>
        <p:blipFill>
          <a:blip r:embed="rId2" cstate="print"/>
          <a:srcRect/>
          <a:stretch>
            <a:fillRect/>
          </a:stretch>
        </p:blipFill>
        <p:spPr bwMode="auto">
          <a:xfrm>
            <a:off x="5029200" y="3352800"/>
            <a:ext cx="3333750" cy="2505075"/>
          </a:xfrm>
          <a:prstGeom prst="rect">
            <a:avLst/>
          </a:prstGeom>
          <a:noFill/>
        </p:spPr>
      </p:pic>
      <p:pic>
        <p:nvPicPr>
          <p:cNvPr id="30724" name="Picture 4" descr="http://www.hsd3.org/HighSchool/Teachers/MATTIXS/Mattix%20homepage/studentwork/Laura%20Cornelisse's%20Web%20Page/Assets/grand%20canyon3.jpg"/>
          <p:cNvPicPr>
            <a:picLocks noChangeAspect="1" noChangeArrowheads="1"/>
          </p:cNvPicPr>
          <p:nvPr/>
        </p:nvPicPr>
        <p:blipFill>
          <a:blip r:embed="rId3" cstate="print"/>
          <a:srcRect/>
          <a:stretch>
            <a:fillRect/>
          </a:stretch>
        </p:blipFill>
        <p:spPr bwMode="auto">
          <a:xfrm>
            <a:off x="5257800" y="762000"/>
            <a:ext cx="2971800" cy="2228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the Earth classified as a “system”?</a:t>
            </a:r>
            <a:endParaRPr lang="en-US" dirty="0"/>
          </a:p>
        </p:txBody>
      </p:sp>
      <p:sp>
        <p:nvSpPr>
          <p:cNvPr id="5" name="Content Placeholder 4"/>
          <p:cNvSpPr>
            <a:spLocks noGrp="1"/>
          </p:cNvSpPr>
          <p:nvPr>
            <p:ph sz="half" idx="1"/>
          </p:nvPr>
        </p:nvSpPr>
        <p:spPr/>
        <p:txBody>
          <a:bodyPr>
            <a:normAutofit/>
          </a:bodyPr>
          <a:lstStyle/>
          <a:p>
            <a:r>
              <a:rPr lang="en-US" dirty="0" smtClean="0"/>
              <a:t>A system consists of parts that work together.</a:t>
            </a:r>
          </a:p>
          <a:p>
            <a:r>
              <a:rPr lang="en-US" dirty="0" smtClean="0"/>
              <a:t>Parts of the Earth:</a:t>
            </a:r>
          </a:p>
          <a:p>
            <a:pPr lvl="1"/>
            <a:r>
              <a:rPr lang="en-US" dirty="0" err="1" smtClean="0"/>
              <a:t>Geosphere</a:t>
            </a:r>
            <a:r>
              <a:rPr lang="en-US" dirty="0" smtClean="0"/>
              <a:t>/lithosphere</a:t>
            </a:r>
          </a:p>
          <a:p>
            <a:pPr lvl="1"/>
            <a:r>
              <a:rPr lang="en-US" dirty="0" smtClean="0"/>
              <a:t>Atmosphere</a:t>
            </a:r>
          </a:p>
          <a:p>
            <a:pPr lvl="1"/>
            <a:r>
              <a:rPr lang="en-US" dirty="0" smtClean="0"/>
              <a:t>Hydrosphere</a:t>
            </a:r>
          </a:p>
          <a:p>
            <a:pPr lvl="1"/>
            <a:r>
              <a:rPr lang="en-US" dirty="0" smtClean="0"/>
              <a:t>Biosphere </a:t>
            </a:r>
            <a:endParaRPr lang="en-US" dirty="0"/>
          </a:p>
        </p:txBody>
      </p:sp>
      <p:pic>
        <p:nvPicPr>
          <p:cNvPr id="8" name="Picture 2" descr="https://share.ehs.uen.org/sites/default/files/images/four-spheres-2.jpg"/>
          <p:cNvPicPr>
            <a:picLocks noGrp="1" noChangeAspect="1" noChangeArrowheads="1"/>
          </p:cNvPicPr>
          <p:nvPr>
            <p:ph sz="half" idx="2"/>
          </p:nvPr>
        </p:nvPicPr>
        <p:blipFill>
          <a:blip r:embed="rId2" cstate="print"/>
          <a:srcRect/>
          <a:stretch>
            <a:fillRect/>
          </a:stretch>
        </p:blipFill>
        <p:spPr bwMode="auto">
          <a:xfrm>
            <a:off x="4572000" y="1752600"/>
            <a:ext cx="4266650" cy="3581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up the </a:t>
            </a:r>
            <a:r>
              <a:rPr lang="en-US" dirty="0" err="1" smtClean="0"/>
              <a:t>Geosphere</a:t>
            </a:r>
            <a:r>
              <a:rPr lang="en-US" dirty="0" smtClean="0"/>
              <a:t>?</a:t>
            </a:r>
            <a:endParaRPr lang="en-US" dirty="0"/>
          </a:p>
        </p:txBody>
      </p:sp>
      <p:sp>
        <p:nvSpPr>
          <p:cNvPr id="3" name="Content Placeholder 2"/>
          <p:cNvSpPr>
            <a:spLocks noGrp="1"/>
          </p:cNvSpPr>
          <p:nvPr>
            <p:ph sz="half" idx="1"/>
          </p:nvPr>
        </p:nvSpPr>
        <p:spPr>
          <a:xfrm>
            <a:off x="152400" y="2743200"/>
            <a:ext cx="4350544" cy="3553264"/>
          </a:xfrm>
        </p:spPr>
        <p:txBody>
          <a:bodyPr/>
          <a:lstStyle/>
          <a:p>
            <a:r>
              <a:rPr lang="en-US" dirty="0" smtClean="0"/>
              <a:t>All the rocks and soil on Earth’s surface.</a:t>
            </a:r>
          </a:p>
          <a:p>
            <a:r>
              <a:rPr lang="en-US" dirty="0" smtClean="0"/>
              <a:t>Scientists divide the </a:t>
            </a:r>
            <a:r>
              <a:rPr lang="en-US" dirty="0" err="1" smtClean="0"/>
              <a:t>geosphere</a:t>
            </a:r>
            <a:r>
              <a:rPr lang="en-US" dirty="0" smtClean="0"/>
              <a:t> into</a:t>
            </a:r>
          </a:p>
          <a:p>
            <a:pPr lvl="1"/>
            <a:r>
              <a:rPr lang="en-US" dirty="0" smtClean="0"/>
              <a:t>COMPOSITIONAL layers</a:t>
            </a:r>
          </a:p>
          <a:p>
            <a:pPr lvl="1"/>
            <a:r>
              <a:rPr lang="en-US" dirty="0" smtClean="0"/>
              <a:t>PHYSICAL layers.</a:t>
            </a:r>
          </a:p>
        </p:txBody>
      </p:sp>
      <p:pic>
        <p:nvPicPr>
          <p:cNvPr id="9" name="Picture 4" descr="http://www.magrinscience.com/wp-content/uploads/2011/02/Internal_layersUSGS.gif"/>
          <p:cNvPicPr>
            <a:picLocks noGrp="1" noChangeAspect="1" noChangeArrowheads="1"/>
          </p:cNvPicPr>
          <p:nvPr>
            <p:ph sz="half" idx="2"/>
          </p:nvPr>
        </p:nvPicPr>
        <p:blipFill>
          <a:blip r:embed="rId3" cstate="print"/>
          <a:srcRect/>
          <a:stretch>
            <a:fillRect/>
          </a:stretch>
        </p:blipFill>
        <p:spPr bwMode="auto">
          <a:xfrm>
            <a:off x="4656138" y="2792016"/>
            <a:ext cx="4038600" cy="2482056"/>
          </a:xfrm>
          <a:prstGeom prst="rect">
            <a:avLst/>
          </a:prstGeom>
          <a:noFill/>
        </p:spPr>
      </p:pic>
      <p:sp>
        <p:nvSpPr>
          <p:cNvPr id="10" name="TextBox 9"/>
          <p:cNvSpPr txBox="1"/>
          <p:nvPr/>
        </p:nvSpPr>
        <p:spPr>
          <a:xfrm>
            <a:off x="228600" y="6324600"/>
            <a:ext cx="8534400" cy="369332"/>
          </a:xfrm>
          <a:prstGeom prst="rect">
            <a:avLst/>
          </a:prstGeom>
          <a:noFill/>
        </p:spPr>
        <p:txBody>
          <a:bodyPr wrap="square" rtlCol="0">
            <a:spAutoFit/>
          </a:bodyPr>
          <a:lstStyle/>
          <a:p>
            <a:r>
              <a:rPr lang="en-US" dirty="0"/>
              <a:t>1</a:t>
            </a:r>
            <a:r>
              <a:rPr lang="en-US" dirty="0" smtClean="0"/>
              <a:t> kilometer= 0.62 mile or 10 football fields.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COMPOSITIONAL layers of the </a:t>
            </a:r>
            <a:r>
              <a:rPr lang="en-US" dirty="0" err="1" smtClean="0"/>
              <a:t>Geosphere</a:t>
            </a:r>
            <a:r>
              <a:rPr lang="en-US" dirty="0" smtClean="0"/>
              <a: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Density, temperature &amp; pressure increase as you go towards center.</a:t>
            </a:r>
          </a:p>
          <a:p>
            <a:r>
              <a:rPr lang="en-US" dirty="0" smtClean="0"/>
              <a:t>Crust</a:t>
            </a:r>
          </a:p>
          <a:p>
            <a:pPr lvl="1"/>
            <a:r>
              <a:rPr lang="en-US" dirty="0" smtClean="0"/>
              <a:t>Thin, outer layer (5-70 km thick)</a:t>
            </a:r>
          </a:p>
          <a:p>
            <a:pPr lvl="1"/>
            <a:r>
              <a:rPr lang="en-US" dirty="0" smtClean="0"/>
              <a:t>Lightweight elements</a:t>
            </a:r>
          </a:p>
          <a:p>
            <a:pPr lvl="1"/>
            <a:r>
              <a:rPr lang="en-US" dirty="0" smtClean="0"/>
              <a:t>Less than 1% of Earth’s mass</a:t>
            </a:r>
          </a:p>
          <a:p>
            <a:pPr lvl="1"/>
            <a:r>
              <a:rPr lang="en-US" dirty="0" smtClean="0"/>
              <a:t>Thicker beneath continents and thinner under ocean.</a:t>
            </a:r>
          </a:p>
          <a:p>
            <a:r>
              <a:rPr lang="en-US" dirty="0" smtClean="0"/>
              <a:t>Mantle</a:t>
            </a:r>
          </a:p>
          <a:p>
            <a:pPr lvl="1"/>
            <a:r>
              <a:rPr lang="en-US" dirty="0" smtClean="0"/>
              <a:t>Thicker middle layer (2,900 km thick)</a:t>
            </a:r>
          </a:p>
          <a:p>
            <a:pPr lvl="1"/>
            <a:r>
              <a:rPr lang="en-US" dirty="0" smtClean="0"/>
              <a:t>Dense, iron-rich material</a:t>
            </a:r>
          </a:p>
          <a:p>
            <a:r>
              <a:rPr lang="en-US" dirty="0" smtClean="0"/>
              <a:t>Core</a:t>
            </a:r>
          </a:p>
          <a:p>
            <a:pPr lvl="1"/>
            <a:r>
              <a:rPr lang="en-US" dirty="0" smtClean="0"/>
              <a:t>Inner sphere (3,400 km radius)</a:t>
            </a:r>
          </a:p>
          <a:p>
            <a:pPr lvl="1"/>
            <a:r>
              <a:rPr lang="en-US" dirty="0" smtClean="0"/>
              <a:t>Sphere of hot, dense nickel and iron</a:t>
            </a:r>
          </a:p>
        </p:txBody>
      </p:sp>
      <p:pic>
        <p:nvPicPr>
          <p:cNvPr id="9" name="Picture 4" descr="http://edu.glogster.com/media/2/7/83/4/7830440.jpg"/>
          <p:cNvPicPr>
            <a:picLocks noGrp="1" noChangeAspect="1" noChangeArrowheads="1"/>
          </p:cNvPicPr>
          <p:nvPr>
            <p:ph sz="half" idx="2"/>
          </p:nvPr>
        </p:nvPicPr>
        <p:blipFill>
          <a:blip r:embed="rId2" cstate="print"/>
          <a:srcRect/>
          <a:stretch>
            <a:fillRect/>
          </a:stretch>
        </p:blipFill>
        <p:spPr bwMode="auto">
          <a:xfrm>
            <a:off x="4953000" y="2286000"/>
            <a:ext cx="3810000" cy="32461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PHYSICAL layers of the </a:t>
            </a:r>
            <a:r>
              <a:rPr lang="en-US" dirty="0" err="1" smtClean="0"/>
              <a:t>Geosphere</a:t>
            </a:r>
            <a:r>
              <a:rPr lang="en-US" dirty="0" smtClean="0"/>
              <a: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Lithosphere</a:t>
            </a:r>
          </a:p>
          <a:p>
            <a:pPr lvl="1"/>
            <a:r>
              <a:rPr lang="en-US" dirty="0" smtClean="0"/>
              <a:t>Crust and uppermost mantle</a:t>
            </a:r>
          </a:p>
          <a:p>
            <a:pPr lvl="1"/>
            <a:r>
              <a:rPr lang="en-US" dirty="0" smtClean="0"/>
              <a:t>Consists of tectonic plates</a:t>
            </a:r>
          </a:p>
          <a:p>
            <a:r>
              <a:rPr lang="en-US" dirty="0" err="1" smtClean="0"/>
              <a:t>Asthenosphere</a:t>
            </a:r>
            <a:endParaRPr lang="en-US" dirty="0" smtClean="0"/>
          </a:p>
          <a:p>
            <a:pPr lvl="1"/>
            <a:r>
              <a:rPr lang="en-US" dirty="0" smtClean="0"/>
              <a:t>Mantle rock that moves slowly.  Solid yet plastic</a:t>
            </a:r>
          </a:p>
          <a:p>
            <a:pPr lvl="1"/>
            <a:r>
              <a:rPr lang="en-US" dirty="0" smtClean="0"/>
              <a:t>Allows tectonic plates to move</a:t>
            </a:r>
          </a:p>
          <a:p>
            <a:r>
              <a:rPr lang="en-US" dirty="0" smtClean="0"/>
              <a:t>Mesosphere</a:t>
            </a:r>
          </a:p>
          <a:p>
            <a:pPr lvl="1"/>
            <a:r>
              <a:rPr lang="en-US" dirty="0" smtClean="0"/>
              <a:t>Lowest part of mantle</a:t>
            </a:r>
          </a:p>
          <a:p>
            <a:r>
              <a:rPr lang="en-US" dirty="0" smtClean="0"/>
              <a:t>Outer core</a:t>
            </a:r>
          </a:p>
          <a:p>
            <a:pPr lvl="1"/>
            <a:r>
              <a:rPr lang="en-US" dirty="0" smtClean="0"/>
              <a:t>Liquid nickel and iron</a:t>
            </a:r>
          </a:p>
          <a:p>
            <a:r>
              <a:rPr lang="en-US" dirty="0" smtClean="0"/>
              <a:t>Inner core</a:t>
            </a:r>
          </a:p>
          <a:p>
            <a:pPr lvl="1"/>
            <a:r>
              <a:rPr lang="en-US" dirty="0" smtClean="0"/>
              <a:t>Solid nickel and iron</a:t>
            </a:r>
          </a:p>
          <a:p>
            <a:pPr lvl="1"/>
            <a:r>
              <a:rPr lang="en-US" dirty="0" smtClean="0"/>
              <a:t>4,000-5,000ºC</a:t>
            </a:r>
          </a:p>
          <a:p>
            <a:pPr lvl="1"/>
            <a:r>
              <a:rPr lang="en-US" dirty="0" smtClean="0"/>
              <a:t>Enormous pressure</a:t>
            </a:r>
            <a:endParaRPr lang="en-US" dirty="0"/>
          </a:p>
        </p:txBody>
      </p:sp>
      <p:pic>
        <p:nvPicPr>
          <p:cNvPr id="6" name="Picture 2" descr="http://maggiesscienceconnection.weebly.com/uploads/5/1/0/5/5105330/998128119.jpg?433"/>
          <p:cNvPicPr>
            <a:picLocks noGrp="1" noChangeAspect="1" noChangeArrowheads="1"/>
          </p:cNvPicPr>
          <p:nvPr>
            <p:ph sz="half" idx="2"/>
          </p:nvPr>
        </p:nvPicPr>
        <p:blipFill>
          <a:blip r:embed="rId3" cstate="print"/>
          <a:srcRect/>
          <a:stretch>
            <a:fillRect/>
          </a:stretch>
        </p:blipFill>
        <p:spPr bwMode="auto">
          <a:xfrm>
            <a:off x="4695762" y="2117376"/>
            <a:ext cx="3959352" cy="3831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 layers of Earth determined?</a:t>
            </a:r>
            <a:endParaRPr lang="en-US" dirty="0"/>
          </a:p>
        </p:txBody>
      </p:sp>
      <p:sp>
        <p:nvSpPr>
          <p:cNvPr id="3" name="Content Placeholder 2"/>
          <p:cNvSpPr>
            <a:spLocks noGrp="1"/>
          </p:cNvSpPr>
          <p:nvPr>
            <p:ph sz="half" idx="1"/>
          </p:nvPr>
        </p:nvSpPr>
        <p:spPr>
          <a:xfrm>
            <a:off x="457200" y="2209800"/>
            <a:ext cx="4038600" cy="3629464"/>
          </a:xfrm>
        </p:spPr>
        <p:txBody>
          <a:bodyPr/>
          <a:lstStyle/>
          <a:p>
            <a:r>
              <a:rPr lang="en-US" dirty="0" smtClean="0"/>
              <a:t>Scientists use seismic waves to “see” and learn about Earth’s interior.</a:t>
            </a:r>
          </a:p>
          <a:p>
            <a:r>
              <a:rPr lang="en-US" dirty="0" smtClean="0"/>
              <a:t>Seismic waves react differently when they hit or pass thru a material.</a:t>
            </a:r>
          </a:p>
          <a:p>
            <a:endParaRPr lang="en-US" dirty="0"/>
          </a:p>
        </p:txBody>
      </p:sp>
      <p:pic>
        <p:nvPicPr>
          <p:cNvPr id="6" name="Picture 2" descr="http://www.sleepingdogstudios.com/Network/Earth%20Science/ES_8.4_files/slide0017_image024.jpg"/>
          <p:cNvPicPr>
            <a:picLocks noGrp="1" noChangeAspect="1" noChangeArrowheads="1"/>
          </p:cNvPicPr>
          <p:nvPr>
            <p:ph sz="half" idx="2"/>
          </p:nvPr>
        </p:nvPicPr>
        <p:blipFill>
          <a:blip r:embed="rId2" cstate="print"/>
          <a:srcRect/>
          <a:stretch>
            <a:fillRect/>
          </a:stretch>
        </p:blipFill>
        <p:spPr bwMode="auto">
          <a:xfrm>
            <a:off x="4656138" y="2059354"/>
            <a:ext cx="4038600" cy="39473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sz="half" idx="1"/>
          </p:nvPr>
        </p:nvSpPr>
        <p:spPr>
          <a:xfrm>
            <a:off x="0" y="1770501"/>
            <a:ext cx="4502944" cy="5087499"/>
          </a:xfrm>
        </p:spPr>
        <p:txBody>
          <a:bodyPr>
            <a:normAutofit fontScale="70000" lnSpcReduction="20000"/>
          </a:bodyPr>
          <a:lstStyle/>
          <a:p>
            <a:r>
              <a:rPr lang="en-US" dirty="0" smtClean="0"/>
              <a:t>Tectonic plates glide on </a:t>
            </a:r>
            <a:r>
              <a:rPr lang="en-US" dirty="0" err="1" smtClean="0"/>
              <a:t>asthenosphere</a:t>
            </a:r>
            <a:endParaRPr lang="en-US" dirty="0" smtClean="0"/>
          </a:p>
          <a:p>
            <a:r>
              <a:rPr lang="en-US" dirty="0" smtClean="0"/>
              <a:t>Major plates:</a:t>
            </a:r>
          </a:p>
          <a:p>
            <a:pPr lvl="1"/>
            <a:r>
              <a:rPr lang="en-US" dirty="0" smtClean="0"/>
              <a:t>Pacific, N. American, S. American, African, Eurasian, Antarctic</a:t>
            </a:r>
          </a:p>
          <a:p>
            <a:r>
              <a:rPr lang="en-US" dirty="0" smtClean="0"/>
              <a:t>Geologic activity occurs along plate boundaries</a:t>
            </a:r>
          </a:p>
          <a:p>
            <a:pPr lvl="1"/>
            <a:r>
              <a:rPr lang="en-US" dirty="0" smtClean="0"/>
              <a:t>Divergent- pull apart- get volcano or ridge</a:t>
            </a:r>
          </a:p>
          <a:p>
            <a:pPr lvl="2"/>
            <a:r>
              <a:rPr lang="en-US" dirty="0" smtClean="0"/>
              <a:t>EX:  Mid-Atlantic ridge where N. American plate and Eurasian plate moving in opposite directions.</a:t>
            </a:r>
          </a:p>
          <a:p>
            <a:pPr lvl="1"/>
            <a:r>
              <a:rPr lang="en-US" dirty="0" smtClean="0"/>
              <a:t>Convergent- push together- get mountain</a:t>
            </a:r>
          </a:p>
          <a:p>
            <a:pPr lvl="2"/>
            <a:r>
              <a:rPr lang="en-US" dirty="0" smtClean="0"/>
              <a:t>EX:  Himalayans when Indian plate hit Eurasian plate</a:t>
            </a:r>
          </a:p>
          <a:p>
            <a:pPr lvl="1"/>
            <a:r>
              <a:rPr lang="en-US" dirty="0" smtClean="0"/>
              <a:t>Transform- plates rub against each other- get earthquake</a:t>
            </a:r>
          </a:p>
          <a:p>
            <a:pPr lvl="2"/>
            <a:r>
              <a:rPr lang="en-US" dirty="0" smtClean="0"/>
              <a:t>EX:  Where N. American plate rubs against Pacific plate get earthquakes in CA.</a:t>
            </a:r>
          </a:p>
        </p:txBody>
      </p:sp>
      <p:pic>
        <p:nvPicPr>
          <p:cNvPr id="6" name="Picture 2" descr="http://www.worldatlas.com/aatlas/infopage/tectonic.gif"/>
          <p:cNvPicPr>
            <a:picLocks noGrp="1" noChangeAspect="1" noChangeArrowheads="1"/>
          </p:cNvPicPr>
          <p:nvPr>
            <p:ph sz="half" idx="2"/>
          </p:nvPr>
        </p:nvPicPr>
        <p:blipFill>
          <a:blip r:embed="rId3" cstate="print"/>
          <a:srcRect/>
          <a:stretch>
            <a:fillRect/>
          </a:stretch>
        </p:blipFill>
        <p:spPr bwMode="auto">
          <a:xfrm>
            <a:off x="4648200" y="4343400"/>
            <a:ext cx="4038600" cy="2108826"/>
          </a:xfrm>
          <a:prstGeom prst="rect">
            <a:avLst/>
          </a:prstGeom>
          <a:noFill/>
        </p:spPr>
      </p:pic>
      <p:pic>
        <p:nvPicPr>
          <p:cNvPr id="16388" name="Picture 4" descr="http://topnews.in/usa/files/tectonic-plates.JPG"/>
          <p:cNvPicPr>
            <a:picLocks noChangeAspect="1" noChangeArrowheads="1"/>
          </p:cNvPicPr>
          <p:nvPr/>
        </p:nvPicPr>
        <p:blipFill>
          <a:blip r:embed="rId4" cstate="print"/>
          <a:srcRect/>
          <a:stretch>
            <a:fillRect/>
          </a:stretch>
        </p:blipFill>
        <p:spPr bwMode="auto">
          <a:xfrm>
            <a:off x="5257800" y="304800"/>
            <a:ext cx="3228304" cy="3581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a:t>
            </a:r>
            <a:endParaRPr lang="en-US" dirty="0"/>
          </a:p>
        </p:txBody>
      </p:sp>
      <p:sp>
        <p:nvSpPr>
          <p:cNvPr id="3" name="Content Placeholder 2"/>
          <p:cNvSpPr>
            <a:spLocks noGrp="1"/>
          </p:cNvSpPr>
          <p:nvPr>
            <p:ph sz="half" idx="1"/>
          </p:nvPr>
        </p:nvSpPr>
        <p:spPr/>
        <p:txBody>
          <a:bodyPr>
            <a:normAutofit/>
          </a:bodyPr>
          <a:lstStyle/>
          <a:p>
            <a:r>
              <a:rPr lang="en-US" dirty="0" smtClean="0"/>
              <a:t>Vibrations in Earth’s crust caused by sudden stress break along a fault.</a:t>
            </a:r>
          </a:p>
          <a:p>
            <a:r>
              <a:rPr lang="en-US" dirty="0" smtClean="0"/>
              <a:t>If it happens under water it can cause tsunami.</a:t>
            </a:r>
          </a:p>
          <a:p>
            <a:pPr lvl="1"/>
            <a:r>
              <a:rPr lang="en-US" dirty="0" smtClean="0"/>
              <a:t>EX:  Indonesian tsunami in 2004</a:t>
            </a:r>
          </a:p>
        </p:txBody>
      </p:sp>
      <p:sp>
        <p:nvSpPr>
          <p:cNvPr id="7" name="Content Placeholder 6"/>
          <p:cNvSpPr>
            <a:spLocks noGrp="1"/>
          </p:cNvSpPr>
          <p:nvPr>
            <p:ph sz="half" idx="2"/>
          </p:nvPr>
        </p:nvSpPr>
        <p:spPr>
          <a:xfrm>
            <a:off x="5257800" y="5656701"/>
            <a:ext cx="3498056" cy="1201299"/>
          </a:xfrm>
        </p:spPr>
        <p:txBody>
          <a:bodyPr/>
          <a:lstStyle/>
          <a:p>
            <a:r>
              <a:rPr lang="en-US" dirty="0" smtClean="0">
                <a:hlinkClick r:id="rId2"/>
              </a:rPr>
              <a:t>Earthquake and tsunami animation</a:t>
            </a:r>
            <a:endParaRPr lang="en-US" dirty="0"/>
          </a:p>
        </p:txBody>
      </p:sp>
      <p:pic>
        <p:nvPicPr>
          <p:cNvPr id="26630" name="Picture 6" descr="http://geology.com/articles/images/san-andreas-fault-map.jpg"/>
          <p:cNvPicPr>
            <a:picLocks noChangeAspect="1" noChangeArrowheads="1"/>
          </p:cNvPicPr>
          <p:nvPr/>
        </p:nvPicPr>
        <p:blipFill>
          <a:blip r:embed="rId3" cstate="print"/>
          <a:srcRect/>
          <a:stretch>
            <a:fillRect/>
          </a:stretch>
        </p:blipFill>
        <p:spPr bwMode="auto">
          <a:xfrm>
            <a:off x="5562599" y="1447800"/>
            <a:ext cx="3464755" cy="3657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Richter scale- used to quantify amount of energy (magnitude) released by quake.</a:t>
            </a:r>
          </a:p>
          <a:p>
            <a:r>
              <a:rPr lang="en-US" dirty="0" smtClean="0"/>
              <a:t>2.0 magnitude is smallest</a:t>
            </a:r>
          </a:p>
          <a:p>
            <a:r>
              <a:rPr lang="en-US" dirty="0" smtClean="0"/>
              <a:t>9.5 is greatest recorded (Chile in 1960)</a:t>
            </a:r>
          </a:p>
          <a:p>
            <a:r>
              <a:rPr lang="en-US" dirty="0" smtClean="0"/>
              <a:t>Difference between 1 whole number and another on the scale is 31.7</a:t>
            </a:r>
          </a:p>
          <a:p>
            <a:pPr lvl="1"/>
            <a:r>
              <a:rPr lang="en-US" dirty="0" smtClean="0"/>
              <a:t>EX:  Magnitude 6.0 is 31.7 times greater than 5.0.</a:t>
            </a:r>
          </a:p>
          <a:p>
            <a:r>
              <a:rPr lang="en-US" dirty="0" smtClean="0"/>
              <a:t>Quakes of 7.0 or greater cause widespread damage</a:t>
            </a:r>
          </a:p>
          <a:p>
            <a:endParaRPr lang="en-US" dirty="0"/>
          </a:p>
        </p:txBody>
      </p:sp>
      <p:pic>
        <p:nvPicPr>
          <p:cNvPr id="5" name="Picture 2" descr="http://www.visitrockypoint.com/wp-content/uploads/2010/11/escala-de-richter.jpg"/>
          <p:cNvPicPr>
            <a:picLocks noGrp="1" noChangeAspect="1" noChangeArrowheads="1"/>
          </p:cNvPicPr>
          <p:nvPr>
            <p:ph sz="half" idx="2"/>
          </p:nvPr>
        </p:nvPicPr>
        <p:blipFill>
          <a:blip r:embed="rId3" cstate="print"/>
          <a:srcRect/>
          <a:stretch>
            <a:fillRect/>
          </a:stretch>
        </p:blipFill>
        <p:spPr bwMode="auto">
          <a:xfrm>
            <a:off x="4724400" y="1143000"/>
            <a:ext cx="4038600" cy="3434587"/>
          </a:xfrm>
          <a:prstGeom prst="rect">
            <a:avLst/>
          </a:prstGeom>
          <a:noFill/>
        </p:spPr>
      </p:pic>
      <p:sp>
        <p:nvSpPr>
          <p:cNvPr id="6" name="TextBox 5"/>
          <p:cNvSpPr txBox="1"/>
          <p:nvPr/>
        </p:nvSpPr>
        <p:spPr>
          <a:xfrm>
            <a:off x="5410200" y="5334000"/>
            <a:ext cx="2438400" cy="369332"/>
          </a:xfrm>
          <a:prstGeom prst="rect">
            <a:avLst/>
          </a:prstGeom>
          <a:noFill/>
        </p:spPr>
        <p:txBody>
          <a:bodyPr wrap="square" rtlCol="0">
            <a:spAutoFit/>
          </a:bodyPr>
          <a:lstStyle/>
          <a:p>
            <a:r>
              <a:rPr lang="en-US" dirty="0" smtClean="0">
                <a:hlinkClick r:id="rId4"/>
              </a:rPr>
              <a:t>Daily Earthquake Data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146</TotalTime>
  <Words>753</Words>
  <Application>Microsoft Office PowerPoint</Application>
  <PresentationFormat>On-screen Show (4:3)</PresentationFormat>
  <Paragraphs>131</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Consolas</vt:lpstr>
      <vt:lpstr>Corbel</vt:lpstr>
      <vt:lpstr>Wingdings</vt:lpstr>
      <vt:lpstr>Wingdings 2</vt:lpstr>
      <vt:lpstr>Wingdings 3</vt:lpstr>
      <vt:lpstr>Metro</vt:lpstr>
      <vt:lpstr>The Dynamic Earth</vt:lpstr>
      <vt:lpstr>Why is the Earth classified as a “system”?</vt:lpstr>
      <vt:lpstr>What makes up the Geosphere?</vt:lpstr>
      <vt:lpstr>What are the COMPOSITIONAL layers of the Geosphere?</vt:lpstr>
      <vt:lpstr>What are the PHYSICAL layers of the Geosphere?</vt:lpstr>
      <vt:lpstr>How are the layers of Earth determined?</vt:lpstr>
      <vt:lpstr>Plate tectonics</vt:lpstr>
      <vt:lpstr>Earthquakes</vt:lpstr>
      <vt:lpstr>Earthquakes</vt:lpstr>
      <vt:lpstr>Earthquakes </vt:lpstr>
      <vt:lpstr>Comparison of Haiti &amp; Chile 2010 Earthquakes</vt:lpstr>
      <vt:lpstr>Volcanoes</vt:lpstr>
      <vt:lpstr>Volcanoes</vt:lpstr>
      <vt:lpstr>Erosion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 Earth</dc:title>
  <dc:creator>Davis Family</dc:creator>
  <cp:lastModifiedBy>Iesha Harrison</cp:lastModifiedBy>
  <cp:revision>15</cp:revision>
  <dcterms:created xsi:type="dcterms:W3CDTF">2012-08-19T16:26:53Z</dcterms:created>
  <dcterms:modified xsi:type="dcterms:W3CDTF">2016-01-28T22:08:46Z</dcterms:modified>
</cp:coreProperties>
</file>