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notesMasterIdLst>
    <p:notesMasterId r:id="rId28"/>
  </p:notesMasterIdLst>
  <p:sldIdLst>
    <p:sldId id="306" r:id="rId4"/>
    <p:sldId id="272" r:id="rId5"/>
    <p:sldId id="281" r:id="rId6"/>
    <p:sldId id="286" r:id="rId7"/>
    <p:sldId id="285" r:id="rId8"/>
    <p:sldId id="284" r:id="rId9"/>
    <p:sldId id="288" r:id="rId10"/>
    <p:sldId id="290" r:id="rId11"/>
    <p:sldId id="293" r:id="rId12"/>
    <p:sldId id="291" r:id="rId13"/>
    <p:sldId id="292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C0782-DB9C-46BC-8DF0-37FF6F31650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3D5F2-5036-466C-AE21-CCFB5242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5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FE999-4AEC-43EA-85F4-9D41A28205A3}" type="slidenum">
              <a:rPr lang="en-US"/>
              <a:pPr/>
              <a:t>4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6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E9D6C-A838-4280-8A7A-9E644A2AA852}" type="slidenum">
              <a:rPr lang="en-US"/>
              <a:pPr/>
              <a:t>7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http://www.sciencebuddies.org/mentoring/overview_scientific_method2.gif</a:t>
            </a:r>
          </a:p>
        </p:txBody>
      </p:sp>
    </p:spTree>
    <p:extLst>
      <p:ext uri="{BB962C8B-B14F-4D97-AF65-F5344CB8AC3E}">
        <p14:creationId xmlns:p14="http://schemas.microsoft.com/office/powerpoint/2010/main" val="342124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3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36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57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66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36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41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3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1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75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4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57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9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660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9FF1E5-93DA-4E5E-B4B2-0249BD6C0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6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A17D57E-963E-4C21-BA64-BD1C58FB3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0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4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1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7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E60B5-122F-43A1-A53E-EED16B4B7250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85904-2B88-4BE9-B0AD-B0633A5F1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4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7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57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8/2/2017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file:///\\bulldog1\staff\tkeilman\BIO10\BIO10Scientific%20Method%20and%20Chemistry\Bio10%20Ch1\ObservationWhodunnit.wmv" TargetMode="Externa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A process, not just a set of facts</a:t>
            </a:r>
          </a:p>
          <a:p>
            <a:pPr eaLnBrk="1" hangingPunct="1"/>
            <a:r>
              <a:rPr lang="en-US" smtClean="0"/>
              <a:t>A way of learning about and understanding nature</a:t>
            </a:r>
          </a:p>
          <a:p>
            <a:pPr eaLnBrk="1" hangingPunct="1"/>
            <a:r>
              <a:rPr lang="en-US" smtClean="0"/>
              <a:t>Uncertainty arises because not everything that scientists study are they able to observe directly</a:t>
            </a:r>
          </a:p>
          <a:p>
            <a:pPr eaLnBrk="1" hangingPunct="1"/>
            <a:r>
              <a:rPr lang="en-US" smtClean="0"/>
              <a:t>There are no absolute facts or absolute laws governing science</a:t>
            </a:r>
          </a:p>
          <a:p>
            <a:pPr eaLnBrk="1" hangingPunct="1"/>
            <a:r>
              <a:rPr lang="en-US" smtClean="0"/>
              <a:t>In science we test, challenge and question ideas</a:t>
            </a:r>
          </a:p>
        </p:txBody>
      </p:sp>
    </p:spTree>
    <p:extLst>
      <p:ext uri="{BB962C8B-B14F-4D97-AF65-F5344CB8AC3E}">
        <p14:creationId xmlns:p14="http://schemas.microsoft.com/office/powerpoint/2010/main" val="420610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Scientific Method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5638800" cy="4530725"/>
          </a:xfrm>
          <a:noFill/>
          <a:ln/>
        </p:spPr>
        <p:txBody>
          <a:bodyPr/>
          <a:lstStyle/>
          <a:p>
            <a:r>
              <a:rPr lang="en-US" sz="2800"/>
              <a:t>An organized way of solving problems</a:t>
            </a:r>
          </a:p>
          <a:p>
            <a:pPr lvl="1"/>
            <a:r>
              <a:rPr lang="en-US"/>
              <a:t>Observations and questions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Hypothesis</a:t>
            </a:r>
          </a:p>
          <a:p>
            <a:pPr lvl="1"/>
            <a:r>
              <a:rPr lang="en-US"/>
              <a:t>Experimental procedure</a:t>
            </a:r>
          </a:p>
          <a:p>
            <a:pPr lvl="1"/>
            <a:r>
              <a:rPr lang="en-US"/>
              <a:t>Record results</a:t>
            </a:r>
          </a:p>
          <a:p>
            <a:pPr lvl="1"/>
            <a:r>
              <a:rPr lang="en-US"/>
              <a:t>Draw conclusions</a:t>
            </a:r>
          </a:p>
          <a:p>
            <a:endParaRPr lang="en-US" sz="2800"/>
          </a:p>
        </p:txBody>
      </p:sp>
      <p:pic>
        <p:nvPicPr>
          <p:cNvPr id="50182" name="Picture 6" descr="j042382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9304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4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Scientific Method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5638800" cy="4530725"/>
          </a:xfrm>
          <a:noFill/>
          <a:ln/>
        </p:spPr>
        <p:txBody>
          <a:bodyPr/>
          <a:lstStyle/>
          <a:p>
            <a:r>
              <a:rPr lang="en-US" sz="2800"/>
              <a:t>An organized way of solving problems</a:t>
            </a:r>
          </a:p>
          <a:p>
            <a:pPr lvl="1"/>
            <a:r>
              <a:rPr lang="en-US"/>
              <a:t>Observations and questions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Hypothesis</a:t>
            </a:r>
          </a:p>
          <a:p>
            <a:pPr lvl="1"/>
            <a:r>
              <a:rPr lang="en-US"/>
              <a:t>Experimental procedure</a:t>
            </a:r>
          </a:p>
          <a:p>
            <a:pPr lvl="1"/>
            <a:r>
              <a:rPr lang="en-US"/>
              <a:t>Record results</a:t>
            </a:r>
          </a:p>
          <a:p>
            <a:pPr lvl="1"/>
            <a:r>
              <a:rPr lang="en-US"/>
              <a:t>Draw conclusions</a:t>
            </a:r>
          </a:p>
          <a:p>
            <a:endParaRPr lang="en-US" sz="2800"/>
          </a:p>
        </p:txBody>
      </p:sp>
      <p:pic>
        <p:nvPicPr>
          <p:cNvPr id="50182" name="Picture 6" descr="j042382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9304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4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</a:t>
            </a:r>
            <a:r>
              <a:rPr lang="en-US" sz="4000" dirty="0" smtClean="0"/>
              <a:t>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019800" cy="4530725"/>
          </a:xfrm>
        </p:spPr>
        <p:txBody>
          <a:bodyPr/>
          <a:lstStyle/>
          <a:p>
            <a:r>
              <a:rPr lang="en-US" sz="2800" b="1" u="sng"/>
              <a:t>2.Hypothesis</a:t>
            </a:r>
            <a:r>
              <a:rPr lang="en-US" sz="2800"/>
              <a:t>-scientific and </a:t>
            </a:r>
            <a:r>
              <a:rPr lang="en-US" sz="2800" u="sng"/>
              <a:t>testable</a:t>
            </a:r>
            <a:r>
              <a:rPr lang="en-US" sz="2800"/>
              <a:t> explanation for observations</a:t>
            </a:r>
          </a:p>
          <a:p>
            <a:r>
              <a:rPr lang="en-US"/>
              <a:t>“If……then……”</a:t>
            </a:r>
          </a:p>
          <a:p>
            <a:r>
              <a:rPr lang="en-US" sz="2800" u="sng"/>
              <a:t>If</a:t>
            </a:r>
            <a:r>
              <a:rPr lang="en-US" sz="2800"/>
              <a:t> I put fertilizer on my plants, </a:t>
            </a:r>
            <a:r>
              <a:rPr lang="en-US" sz="2800" u="sng"/>
              <a:t>then</a:t>
            </a:r>
            <a:r>
              <a:rPr lang="en-US" sz="2800"/>
              <a:t> they will grow bigger</a:t>
            </a:r>
          </a:p>
        </p:txBody>
      </p:sp>
      <p:pic>
        <p:nvPicPr>
          <p:cNvPr id="52228" name="Picture 4" descr="j033407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62763" y="2362200"/>
            <a:ext cx="2281237" cy="288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5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Method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57200" y="1600200"/>
            <a:ext cx="5638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sz="2800" dirty="0"/>
              <a:t>An organized way of solving problems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Observations and questions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Hypothesis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FF3300"/>
                </a:solidFill>
              </a:rPr>
              <a:t>Experimental procedure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Record results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Draw conclusions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9638" name="Picture 6" descr="j042382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9304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8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991600" cy="4530725"/>
          </a:xfrm>
        </p:spPr>
        <p:txBody>
          <a:bodyPr/>
          <a:lstStyle/>
          <a:p>
            <a:r>
              <a:rPr lang="en-US" sz="2800" b="1" u="sng" dirty="0"/>
              <a:t>3.Experimental procedure-</a:t>
            </a:r>
            <a:r>
              <a:rPr lang="en-US" sz="2800" dirty="0"/>
              <a:t> designed to test hypothesis </a:t>
            </a:r>
          </a:p>
          <a:p>
            <a:r>
              <a:rPr lang="en-US" sz="2800" dirty="0"/>
              <a:t>Split subjects you are testing into groups:</a:t>
            </a:r>
          </a:p>
          <a:p>
            <a:pPr lvl="1">
              <a:buFontTx/>
              <a:buNone/>
            </a:pPr>
            <a:r>
              <a:rPr lang="en-US" u="sng" dirty="0"/>
              <a:t>#1 Experimental Group</a:t>
            </a:r>
            <a:r>
              <a:rPr lang="en-US" dirty="0"/>
              <a:t>-given the experimental factor or changed in some </a:t>
            </a:r>
            <a:r>
              <a:rPr lang="en-US" dirty="0" smtClean="0"/>
              <a:t>way. Contains the changed variable.</a:t>
            </a:r>
            <a:endParaRPr lang="en-US" dirty="0"/>
          </a:p>
          <a:p>
            <a:pPr lvl="1">
              <a:buFontTx/>
              <a:buNone/>
            </a:pPr>
            <a:r>
              <a:rPr lang="en-US" u="sng" dirty="0"/>
              <a:t>#2 Control </a:t>
            </a:r>
            <a:r>
              <a:rPr lang="en-US" u="sng" dirty="0" smtClean="0"/>
              <a:t>Group</a:t>
            </a:r>
            <a:r>
              <a:rPr lang="en-US" dirty="0" smtClean="0"/>
              <a:t>-NOT changed. The “comparison group”</a:t>
            </a:r>
          </a:p>
          <a:p>
            <a:pPr lvl="1">
              <a:buFontTx/>
              <a:buNone/>
            </a:pPr>
            <a:r>
              <a:rPr lang="en-US" u="sng" dirty="0" smtClean="0"/>
              <a:t>#3 Constants- </a:t>
            </a:r>
            <a:r>
              <a:rPr lang="en-US" dirty="0" smtClean="0"/>
              <a:t>other variables that remain the same in both groups.</a:t>
            </a:r>
            <a:endParaRPr lang="en-US" dirty="0"/>
          </a:p>
        </p:txBody>
      </p:sp>
      <p:pic>
        <p:nvPicPr>
          <p:cNvPr id="231428" name="Picture 4" descr="na00030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4495800"/>
            <a:ext cx="1208088" cy="160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29" name="Picture 5" descr="na00030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4572000"/>
            <a:ext cx="1208088" cy="160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0" name="Picture 6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95800"/>
            <a:ext cx="1265238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609600" y="6035675"/>
            <a:ext cx="365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Experimental Group</a:t>
            </a:r>
          </a:p>
          <a:p>
            <a:pPr algn="ctr"/>
            <a:r>
              <a:rPr lang="en-US" sz="2400" b="1" dirty="0"/>
              <a:t>Fertilizer</a:t>
            </a:r>
          </a:p>
        </p:txBody>
      </p:sp>
      <p:pic>
        <p:nvPicPr>
          <p:cNvPr id="231432" name="Picture 8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95800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3" name="Picture 9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95800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1434" name="Picture 10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95800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5334000" y="6035675"/>
            <a:ext cx="27114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Control Group</a:t>
            </a:r>
          </a:p>
          <a:p>
            <a:pPr algn="ctr"/>
            <a:r>
              <a:rPr lang="en-US" sz="2400" b="1" dirty="0"/>
              <a:t>No Fertilizer</a:t>
            </a:r>
          </a:p>
        </p:txBody>
      </p:sp>
    </p:spTree>
    <p:extLst>
      <p:ext uri="{BB962C8B-B14F-4D97-AF65-F5344CB8AC3E}">
        <p14:creationId xmlns:p14="http://schemas.microsoft.com/office/powerpoint/2010/main" val="4563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</a:t>
            </a:r>
            <a:r>
              <a:rPr lang="en-US" sz="4000" dirty="0" smtClean="0"/>
              <a:t>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7620000" cy="4530725"/>
          </a:xfrm>
        </p:spPr>
        <p:txBody>
          <a:bodyPr/>
          <a:lstStyle/>
          <a:p>
            <a:r>
              <a:rPr lang="en-US" sz="2400" u="sng" dirty="0"/>
              <a:t>Variable</a:t>
            </a:r>
            <a:r>
              <a:rPr lang="en-US" sz="2400" dirty="0"/>
              <a:t>-factor in experiment that is subject to change.</a:t>
            </a:r>
          </a:p>
          <a:p>
            <a:pPr lvl="1"/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Independent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u="sng" dirty="0" smtClean="0"/>
              <a:t>variable</a:t>
            </a:r>
            <a:r>
              <a:rPr lang="en-US" sz="2400" dirty="0" smtClean="0"/>
              <a:t>- </a:t>
            </a:r>
            <a:r>
              <a:rPr lang="en-US" sz="2400" dirty="0"/>
              <a:t>factor in experiment that’s purposely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independent</a:t>
            </a:r>
            <a:r>
              <a:rPr lang="en-US" sz="2400" dirty="0" smtClean="0"/>
              <a:t>(changed</a:t>
            </a:r>
            <a:r>
              <a:rPr lang="en-US" sz="2400" dirty="0"/>
              <a:t>)—fertilizer </a:t>
            </a:r>
          </a:p>
          <a:p>
            <a:pPr lvl="1"/>
            <a:r>
              <a:rPr lang="en-US" sz="2400" u="sng" dirty="0" err="1" smtClean="0">
                <a:solidFill>
                  <a:srgbClr val="FF6600"/>
                </a:solidFill>
              </a:rPr>
              <a:t>Dependant</a:t>
            </a:r>
            <a:r>
              <a:rPr lang="en-US" sz="2400" u="sng" dirty="0" smtClean="0">
                <a:solidFill>
                  <a:srgbClr val="FF6600"/>
                </a:solidFill>
              </a:rPr>
              <a:t> </a:t>
            </a:r>
            <a:r>
              <a:rPr lang="en-US" sz="2400" u="sng" dirty="0" smtClean="0"/>
              <a:t>variable</a:t>
            </a:r>
            <a:r>
              <a:rPr lang="en-US" sz="2400" dirty="0" smtClean="0"/>
              <a:t> </a:t>
            </a:r>
            <a:r>
              <a:rPr lang="en-US" sz="2400" dirty="0"/>
              <a:t>—factor that a scientist observes for </a:t>
            </a:r>
            <a:r>
              <a:rPr lang="en-US" sz="2400" dirty="0" smtClean="0">
                <a:solidFill>
                  <a:srgbClr val="FF6600"/>
                </a:solidFill>
              </a:rPr>
              <a:t>measuring</a:t>
            </a:r>
            <a:r>
              <a:rPr lang="en-US" sz="2400" dirty="0" smtClean="0"/>
              <a:t>—plant </a:t>
            </a:r>
            <a:r>
              <a:rPr lang="en-US" sz="2400" dirty="0"/>
              <a:t>height and ?</a:t>
            </a:r>
          </a:p>
          <a:p>
            <a:r>
              <a:rPr lang="en-US" sz="2400" dirty="0"/>
              <a:t>Only test ONE manipulated variable while having many constants.</a:t>
            </a:r>
            <a:endParaRPr lang="en-US" sz="2800" dirty="0"/>
          </a:p>
        </p:txBody>
      </p:sp>
      <p:pic>
        <p:nvPicPr>
          <p:cNvPr id="240644" name="Picture 4" descr="na0003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89788" y="2362200"/>
            <a:ext cx="1954212" cy="2595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8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</a:t>
            </a:r>
            <a:r>
              <a:rPr lang="en-US" sz="4000" dirty="0" smtClean="0"/>
              <a:t>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endParaRPr lang="en-US" sz="2800"/>
          </a:p>
          <a:p>
            <a:r>
              <a:rPr lang="en-US" sz="2800"/>
              <a:t>Must be a </a:t>
            </a:r>
            <a:r>
              <a:rPr lang="en-US" sz="2800" u="sng"/>
              <a:t>controlled</a:t>
            </a:r>
            <a:r>
              <a:rPr lang="en-US" sz="2800"/>
              <a:t>, </a:t>
            </a:r>
            <a:r>
              <a:rPr lang="en-US" sz="2800" u="sng"/>
              <a:t>reproducible</a:t>
            </a:r>
            <a:r>
              <a:rPr lang="en-US" sz="2800"/>
              <a:t> procedure 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endParaRPr lang="en-US"/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 sz="2400" u="sng"/>
          </a:p>
        </p:txBody>
      </p:sp>
      <p:pic>
        <p:nvPicPr>
          <p:cNvPr id="230404" name="Picture 4" descr="j0239649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69" y="1660550"/>
            <a:ext cx="1635862" cy="176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533400" y="3886200"/>
            <a:ext cx="3505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593725" y="3841750"/>
            <a:ext cx="3310522" cy="1200329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Testing effects of </a:t>
            </a:r>
          </a:p>
          <a:p>
            <a:r>
              <a:rPr lang="en-US" sz="2400" u="sng" dirty="0"/>
              <a:t>only ONE manipulated</a:t>
            </a:r>
          </a:p>
          <a:p>
            <a:r>
              <a:rPr lang="en-US" sz="2400" u="sng" dirty="0"/>
              <a:t>variable</a:t>
            </a:r>
            <a:r>
              <a:rPr lang="en-US" sz="2400" dirty="0"/>
              <a:t> 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4343400" y="3886200"/>
            <a:ext cx="3352800" cy="1828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4403725" y="3841750"/>
            <a:ext cx="3216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Other scientists </a:t>
            </a:r>
          </a:p>
          <a:p>
            <a:r>
              <a:rPr lang="en-US" sz="2400" dirty="0"/>
              <a:t>need to be able to </a:t>
            </a:r>
          </a:p>
          <a:p>
            <a:r>
              <a:rPr lang="en-US" sz="2400" dirty="0"/>
              <a:t>reproduce it and </a:t>
            </a:r>
          </a:p>
          <a:p>
            <a:r>
              <a:rPr lang="en-US" sz="2400" dirty="0"/>
              <a:t>find same results.</a:t>
            </a:r>
          </a:p>
        </p:txBody>
      </p:sp>
      <p:sp>
        <p:nvSpPr>
          <p:cNvPr id="230409" name="AutoShape 9"/>
          <p:cNvSpPr>
            <a:spLocks noChangeArrowheads="1"/>
          </p:cNvSpPr>
          <p:nvPr/>
        </p:nvSpPr>
        <p:spPr bwMode="auto">
          <a:xfrm rot="2817937">
            <a:off x="5263356" y="2890044"/>
            <a:ext cx="1084263" cy="485775"/>
          </a:xfrm>
          <a:prstGeom prst="rightArrow">
            <a:avLst>
              <a:gd name="adj1" fmla="val 50000"/>
              <a:gd name="adj2" fmla="val 5580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AutoShape 10"/>
          <p:cNvSpPr>
            <a:spLocks noChangeArrowheads="1"/>
          </p:cNvSpPr>
          <p:nvPr/>
        </p:nvSpPr>
        <p:spPr bwMode="auto">
          <a:xfrm rot="7770293">
            <a:off x="2329656" y="2928144"/>
            <a:ext cx="1160463" cy="485775"/>
          </a:xfrm>
          <a:prstGeom prst="rightArrow">
            <a:avLst>
              <a:gd name="adj1" fmla="val 50000"/>
              <a:gd name="adj2" fmla="val 5972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Set Up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32453" name="AutoShape 5"/>
          <p:cNvSpPr>
            <a:spLocks noChangeArrowheads="1"/>
          </p:cNvSpPr>
          <p:nvPr/>
        </p:nvSpPr>
        <p:spPr bwMode="auto">
          <a:xfrm rot="5400000">
            <a:off x="6155531" y="375046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4" name="AutoShape 6"/>
          <p:cNvSpPr>
            <a:spLocks noChangeArrowheads="1"/>
          </p:cNvSpPr>
          <p:nvPr/>
        </p:nvSpPr>
        <p:spPr bwMode="auto">
          <a:xfrm rot="5400000">
            <a:off x="1507331" y="375046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AutoShape 7"/>
          <p:cNvSpPr>
            <a:spLocks noChangeArrowheads="1"/>
          </p:cNvSpPr>
          <p:nvPr/>
        </p:nvSpPr>
        <p:spPr bwMode="auto">
          <a:xfrm rot="8122469">
            <a:off x="2286000" y="2209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6" name="AutoShape 8"/>
          <p:cNvSpPr>
            <a:spLocks noChangeArrowheads="1"/>
          </p:cNvSpPr>
          <p:nvPr/>
        </p:nvSpPr>
        <p:spPr bwMode="auto">
          <a:xfrm rot="2611076">
            <a:off x="5181600" y="2209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3124200" y="1447800"/>
            <a:ext cx="2209800" cy="609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EXPERIMENT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990600" y="2895600"/>
            <a:ext cx="19812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EXPERIMENTAL </a:t>
            </a:r>
          </a:p>
          <a:p>
            <a:pPr algn="ctr"/>
            <a:r>
              <a:rPr lang="en-US"/>
              <a:t>GROUP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762000" y="45720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Check the results</a:t>
            </a:r>
          </a:p>
          <a:p>
            <a:pPr algn="ctr"/>
            <a:r>
              <a:rPr lang="en-US"/>
              <a:t>in time</a:t>
            </a:r>
          </a:p>
        </p:txBody>
      </p: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5562600" y="2895600"/>
            <a:ext cx="21336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</a:t>
            </a:r>
          </a:p>
          <a:p>
            <a:pPr algn="ctr"/>
            <a:r>
              <a:rPr lang="en-US"/>
              <a:t>GROUP</a:t>
            </a:r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3096802" y="2895600"/>
            <a:ext cx="23503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Difference is the </a:t>
            </a:r>
          </a:p>
          <a:p>
            <a:pPr algn="ctr"/>
            <a:r>
              <a:rPr lang="en-US" dirty="0" smtClean="0">
                <a:solidFill>
                  <a:srgbClr val="FF3300"/>
                </a:solidFill>
              </a:rPr>
              <a:t>Independent variable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3140455" y="4495800"/>
            <a:ext cx="218681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Compare the </a:t>
            </a:r>
          </a:p>
          <a:p>
            <a:pPr algn="ctr"/>
            <a:r>
              <a:rPr lang="en-US" dirty="0" smtClean="0">
                <a:solidFill>
                  <a:srgbClr val="FF3300"/>
                </a:solidFill>
              </a:rPr>
              <a:t>Dependent variable</a:t>
            </a:r>
            <a:endParaRPr lang="en-US" dirty="0">
              <a:solidFill>
                <a:srgbClr val="FF3300"/>
              </a:solidFill>
            </a:endParaRPr>
          </a:p>
          <a:p>
            <a:pPr algn="ctr"/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5715000" y="45720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Check the results</a:t>
            </a:r>
          </a:p>
          <a:p>
            <a:pPr algn="ctr"/>
            <a:r>
              <a:rPr lang="en-US"/>
              <a:t>in time</a:t>
            </a:r>
          </a:p>
        </p:txBody>
      </p:sp>
    </p:spTree>
    <p:extLst>
      <p:ext uri="{BB962C8B-B14F-4D97-AF65-F5344CB8AC3E}">
        <p14:creationId xmlns:p14="http://schemas.microsoft.com/office/powerpoint/2010/main" val="16087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Scientific Method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457200" y="1600200"/>
            <a:ext cx="5638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sz="2800" dirty="0"/>
              <a:t>An organized way of solving problems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Observations and questions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Hypothesis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Experimental procedure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FF3300"/>
                </a:solidFill>
              </a:rPr>
              <a:t>Collect and </a:t>
            </a:r>
            <a:r>
              <a:rPr lang="en-US" sz="2800" dirty="0">
                <a:solidFill>
                  <a:srgbClr val="FF3300"/>
                </a:solidFill>
              </a:rPr>
              <a:t>r</a:t>
            </a:r>
            <a:r>
              <a:rPr lang="en-US" sz="2800" dirty="0" smtClean="0">
                <a:solidFill>
                  <a:srgbClr val="FF3300"/>
                </a:solidFill>
              </a:rPr>
              <a:t>ecord data</a:t>
            </a:r>
            <a:endParaRPr lang="en-US" sz="2800" dirty="0">
              <a:solidFill>
                <a:srgbClr val="FF33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Draw conclusions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3974" name="Picture 6" descr="j042382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9304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88987"/>
          </a:xfrm>
        </p:spPr>
        <p:txBody>
          <a:bodyPr>
            <a:normAutofit/>
          </a:bodyPr>
          <a:lstStyle/>
          <a:p>
            <a:r>
              <a:rPr lang="en-US" sz="4000" dirty="0"/>
              <a:t>Scientific </a:t>
            </a:r>
            <a:r>
              <a:rPr lang="en-US" sz="4000" dirty="0" smtClean="0"/>
              <a:t>Method</a:t>
            </a:r>
            <a:endParaRPr lang="en-US" sz="40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7086600" cy="4530725"/>
          </a:xfrm>
        </p:spPr>
        <p:txBody>
          <a:bodyPr/>
          <a:lstStyle/>
          <a:p>
            <a:r>
              <a:rPr lang="en-US" sz="2800" b="1" u="sng" dirty="0"/>
              <a:t>4. </a:t>
            </a:r>
            <a:r>
              <a:rPr lang="en-US" sz="2800" b="1" u="sng" dirty="0" smtClean="0"/>
              <a:t>Collect and record data</a:t>
            </a:r>
            <a:endParaRPr lang="en-US" sz="2800" b="1" u="sng" dirty="0"/>
          </a:p>
          <a:p>
            <a:pPr lvl="1"/>
            <a:r>
              <a:rPr lang="en-US" dirty="0"/>
              <a:t>Record data </a:t>
            </a:r>
          </a:p>
          <a:p>
            <a:pPr lvl="1"/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Qualit</a:t>
            </a:r>
            <a:r>
              <a:rPr lang="en-US" u="sng" dirty="0"/>
              <a:t>ative data</a:t>
            </a:r>
            <a:r>
              <a:rPr lang="en-US" dirty="0"/>
              <a:t> -physical traits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qualit</a:t>
            </a:r>
            <a:r>
              <a:rPr lang="en-US" dirty="0"/>
              <a:t>ies) that can be described</a:t>
            </a:r>
          </a:p>
          <a:p>
            <a:pPr lvl="1"/>
            <a:r>
              <a:rPr lang="en-US" u="sng" dirty="0">
                <a:solidFill>
                  <a:srgbClr val="FF6600"/>
                </a:solidFill>
              </a:rPr>
              <a:t>Quantit</a:t>
            </a:r>
            <a:r>
              <a:rPr lang="en-US" u="sng" dirty="0"/>
              <a:t>ative data</a:t>
            </a:r>
            <a:r>
              <a:rPr lang="en-US" dirty="0"/>
              <a:t> -measurements (</a:t>
            </a:r>
            <a:r>
              <a:rPr lang="en-US" dirty="0">
                <a:solidFill>
                  <a:srgbClr val="FF6600"/>
                </a:solidFill>
              </a:rPr>
              <a:t>quantit</a:t>
            </a:r>
            <a:r>
              <a:rPr lang="en-US" dirty="0"/>
              <a:t>ies) that can be taken</a:t>
            </a:r>
          </a:p>
          <a:p>
            <a:pPr lvl="1"/>
            <a:r>
              <a:rPr lang="en-US" dirty="0"/>
              <a:t>Pictures, tables, graphs</a:t>
            </a:r>
          </a:p>
          <a:p>
            <a:pPr lvl="1"/>
            <a:r>
              <a:rPr lang="en-US" dirty="0"/>
              <a:t>Trends noticed</a:t>
            </a:r>
          </a:p>
        </p:txBody>
      </p:sp>
      <p:pic>
        <p:nvPicPr>
          <p:cNvPr id="81926" name="Picture 6" descr="j028228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0413" y="2590800"/>
            <a:ext cx="2033587" cy="2225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40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Much of the biological sciences deals with solving problems.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Problems can be ecological, environmental, health related, etc.</a:t>
            </a:r>
          </a:p>
          <a:p>
            <a:r>
              <a:rPr lang="en-US" dirty="0" smtClean="0"/>
              <a:t>Scientists use a consistent series of steps (the scientific method) in order to answer questions about the natural world. </a:t>
            </a:r>
          </a:p>
        </p:txBody>
      </p:sp>
      <p:pic>
        <p:nvPicPr>
          <p:cNvPr id="4" name="Picture 9" descr="scientist 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78742"/>
            <a:ext cx="1600200" cy="236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1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1" hangingPunct="1"/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Scientific Method</a:t>
            </a:r>
            <a:b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/>
              <a:t>Qualitative?          </a:t>
            </a:r>
            <a:r>
              <a:rPr lang="en-US" sz="2800" b="1" dirty="0" smtClean="0"/>
              <a:t>	         </a:t>
            </a:r>
            <a:r>
              <a:rPr lang="en-US" sz="2800" b="1" dirty="0"/>
              <a:t>Quantitative?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/>
              <a:t>Experimental Group    Control Group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	   </a:t>
            </a:r>
            <a:r>
              <a:rPr lang="en-US" sz="2800" b="1" dirty="0"/>
              <a:t>fertilizer               no fertilizer</a:t>
            </a:r>
          </a:p>
        </p:txBody>
      </p:sp>
      <p:pic>
        <p:nvPicPr>
          <p:cNvPr id="225286" name="Picture 6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3048000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7" name="Picture 7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86200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8" name="Picture 8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71800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89" name="Picture 9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1897063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90" name="Picture 10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62400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291" name="Picture 11" descr="na0003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62400"/>
            <a:ext cx="120808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>
            <a:normAutofit/>
          </a:bodyPr>
          <a:lstStyle/>
          <a:p>
            <a:r>
              <a:rPr lang="en-US" sz="4000" dirty="0"/>
              <a:t>Scientific </a:t>
            </a:r>
            <a:r>
              <a:rPr lang="en-US" sz="4000" dirty="0" smtClean="0"/>
              <a:t>Method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6096000" cy="4530725"/>
          </a:xfrm>
        </p:spPr>
        <p:txBody>
          <a:bodyPr/>
          <a:lstStyle/>
          <a:p>
            <a:r>
              <a:rPr lang="en-US" sz="2400"/>
              <a:t>Common measurement system</a:t>
            </a:r>
          </a:p>
          <a:p>
            <a:pPr lvl="1"/>
            <a:r>
              <a:rPr lang="en-US" sz="2400" u="sng"/>
              <a:t>Metric system or (SI)-</a:t>
            </a:r>
            <a:r>
              <a:rPr lang="en-US" sz="2400"/>
              <a:t> a measurement system used worldwide by scientists based on multiples of 10</a:t>
            </a:r>
          </a:p>
          <a:p>
            <a:pPr lvl="2"/>
            <a:r>
              <a:rPr lang="en-US"/>
              <a:t>Mass-grams (g)</a:t>
            </a:r>
          </a:p>
          <a:p>
            <a:pPr lvl="2"/>
            <a:r>
              <a:rPr lang="en-US"/>
              <a:t>Volume-liters (L)</a:t>
            </a:r>
          </a:p>
          <a:p>
            <a:pPr lvl="2"/>
            <a:r>
              <a:rPr lang="en-US"/>
              <a:t>Distance-meters (m)</a:t>
            </a:r>
          </a:p>
          <a:p>
            <a:pPr lvl="2"/>
            <a:r>
              <a:rPr lang="en-US"/>
              <a:t>Temperature- Kelvin (K) or Celsius (</a:t>
            </a:r>
            <a:r>
              <a:rPr lang="en-US" baseline="30000"/>
              <a:t>O</a:t>
            </a:r>
            <a:r>
              <a:rPr lang="en-US"/>
              <a:t>C)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  <p:pic>
        <p:nvPicPr>
          <p:cNvPr id="258052" name="Picture 4" descr="j0238286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2672281" cy="199327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8053" name="Picture 5" descr="j0233844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4038600"/>
            <a:ext cx="2159000" cy="199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2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Scientific Method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457200" y="1600200"/>
            <a:ext cx="5638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sz="2800" dirty="0"/>
              <a:t>An organized way of solving problems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Observations and questions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Hypothesis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Experimental procedure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Record results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FF3300"/>
                </a:solidFill>
              </a:rPr>
              <a:t>Draw conclusions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166" name="Picture 6" descr="j042382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9304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9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Scientific </a:t>
            </a:r>
            <a:r>
              <a:rPr lang="en-US" sz="4000" dirty="0" smtClean="0"/>
              <a:t>Method</a:t>
            </a:r>
            <a:endParaRPr lang="en-US" sz="40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r>
              <a:rPr lang="en-US" sz="2800" b="1" u="sng" dirty="0"/>
              <a:t>5.Conclusions</a:t>
            </a:r>
          </a:p>
          <a:p>
            <a:pPr lvl="1"/>
            <a:r>
              <a:rPr lang="en-US" dirty="0"/>
              <a:t>Hypothesis is either supported or rejected. NEVER “PROVEN!”</a:t>
            </a:r>
          </a:p>
          <a:p>
            <a:pPr lvl="1"/>
            <a:r>
              <a:rPr lang="en-US" dirty="0"/>
              <a:t>If supported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further testing </a:t>
            </a:r>
          </a:p>
          <a:p>
            <a:pPr lvl="1"/>
            <a:r>
              <a:rPr lang="en-US" dirty="0"/>
              <a:t>If rejected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hypothesis changed and tested again</a:t>
            </a:r>
          </a:p>
          <a:p>
            <a:pPr lvl="1"/>
            <a:r>
              <a:rPr lang="en-US" dirty="0"/>
              <a:t>Can be partly true</a:t>
            </a:r>
          </a:p>
          <a:p>
            <a:pPr lvl="1"/>
            <a:r>
              <a:rPr lang="en-US" dirty="0"/>
              <a:t>Findings always useful</a:t>
            </a:r>
            <a:r>
              <a:rPr lang="en-US" dirty="0" smtClean="0"/>
              <a:t>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50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Communicate Results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of experiments are communicated formally in written reports published in scientific journals.</a:t>
            </a:r>
          </a:p>
          <a:p>
            <a:pPr eaLnBrk="1" hangingPunct="1"/>
            <a:r>
              <a:rPr lang="en-US" smtClean="0"/>
              <a:t>Other scientists can analyze the design and conclusions or repeat the experiment themselves.</a:t>
            </a:r>
          </a:p>
          <a:p>
            <a:pPr eaLnBrk="1" hangingPunct="1"/>
            <a:r>
              <a:rPr lang="en-US" smtClean="0"/>
              <a:t>Repeatability is a good check on correctness of scientific conclusions.</a:t>
            </a:r>
          </a:p>
        </p:txBody>
      </p:sp>
    </p:spTree>
    <p:extLst>
      <p:ext uri="{BB962C8B-B14F-4D97-AF65-F5344CB8AC3E}">
        <p14:creationId xmlns:p14="http://schemas.microsoft.com/office/powerpoint/2010/main" val="133502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900" dirty="0" smtClean="0"/>
              <a:t>The scientific method is….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logical and systematic approach or </a:t>
            </a:r>
            <a:br>
              <a:rPr lang="en-US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process to problem solving.  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An organized way of using evidence </a:t>
            </a:r>
            <a:br>
              <a:rPr lang="en-US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to learn about the natural world.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9" descr="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611438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6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Scientific Method</a:t>
            </a:r>
            <a:endParaRPr lang="en-US" sz="3600" dirty="0"/>
          </a:p>
        </p:txBody>
      </p:sp>
      <p:sp>
        <p:nvSpPr>
          <p:cNvPr id="131076" name="Rectangle 4"/>
          <p:cNvSpPr>
            <a:spLocks noGrp="1" noRot="1" noChangeArrowheads="1"/>
          </p:cNvSpPr>
          <p:nvPr>
            <p:ph sz="quarter" idx="1"/>
          </p:nvPr>
        </p:nvSpPr>
        <p:spPr>
          <a:xfrm>
            <a:off x="427038" y="1727200"/>
            <a:ext cx="5262562" cy="475773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The steps……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Define </a:t>
            </a:r>
            <a:r>
              <a:rPr lang="en-US" sz="2800" dirty="0"/>
              <a:t>the Problem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Research the Problem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State the Hypothesis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Perform Experiment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Collect </a:t>
            </a:r>
            <a:r>
              <a:rPr lang="en-US" sz="2800" dirty="0" smtClean="0"/>
              <a:t>,Record, and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Analyze </a:t>
            </a:r>
            <a:r>
              <a:rPr lang="en-US" sz="2800" dirty="0"/>
              <a:t>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Draw Conclusions</a:t>
            </a:r>
            <a:endParaRPr lang="en-US" sz="2800" dirty="0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4011613" y="6208713"/>
            <a:ext cx="513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If needed, Do more investigation</a:t>
            </a:r>
            <a:endParaRPr lang="en-US" sz="2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5" descr="overview_scientific_metho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4144543" cy="398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61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2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31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1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1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1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Scientific Method</a:t>
            </a:r>
          </a:p>
        </p:txBody>
      </p:sp>
      <p:pic>
        <p:nvPicPr>
          <p:cNvPr id="4" name="Picture 4" descr="Scientific Metho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5334000" cy="667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22098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the scientific method looks like on paper…..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38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What the </a:t>
            </a:r>
          </a:p>
          <a:p>
            <a:pPr marL="0" indent="0">
              <a:buNone/>
            </a:pPr>
            <a:r>
              <a:rPr lang="en-US" dirty="0" smtClean="0"/>
              <a:t>scientific method</a:t>
            </a:r>
          </a:p>
          <a:p>
            <a:pPr marL="0" indent="0">
              <a:buNone/>
            </a:pPr>
            <a:r>
              <a:rPr lang="en-US" dirty="0" smtClean="0"/>
              <a:t>   looks like in </a:t>
            </a:r>
          </a:p>
          <a:p>
            <a:pPr marL="0" indent="0">
              <a:buNone/>
            </a:pPr>
            <a:r>
              <a:rPr lang="en-US" dirty="0" smtClean="0"/>
              <a:t>    real life…….</a:t>
            </a:r>
          </a:p>
        </p:txBody>
      </p:sp>
      <p:pic>
        <p:nvPicPr>
          <p:cNvPr id="30" name="Picture 6" descr="scientific_metho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1" y="-4763"/>
            <a:ext cx="524827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5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3405188" y="1371600"/>
            <a:ext cx="5505450" cy="53276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Scientific Method</a:t>
            </a:r>
          </a:p>
        </p:txBody>
      </p:sp>
      <p:sp>
        <p:nvSpPr>
          <p:cNvPr id="176132" name="Rectangle 4"/>
          <p:cNvSpPr>
            <a:spLocks noGrp="1" noRot="1" noChangeArrowheads="1"/>
          </p:cNvSpPr>
          <p:nvPr>
            <p:ph sz="quarter" idx="1"/>
          </p:nvPr>
        </p:nvSpPr>
        <p:spPr>
          <a:xfrm>
            <a:off x="439738" y="1492250"/>
            <a:ext cx="2963862" cy="4603750"/>
          </a:xfrm>
        </p:spPr>
        <p:txBody>
          <a:bodyPr/>
          <a:lstStyle/>
          <a:p>
            <a:r>
              <a:rPr lang="en-US"/>
              <a:t>Let’s break each of these steps down into their individual components:</a:t>
            </a:r>
          </a:p>
        </p:txBody>
      </p:sp>
      <p:sp>
        <p:nvSpPr>
          <p:cNvPr id="176134" name="Oval 6"/>
          <p:cNvSpPr>
            <a:spLocks noChangeArrowheads="1"/>
          </p:cNvSpPr>
          <p:nvPr/>
        </p:nvSpPr>
        <p:spPr bwMode="auto">
          <a:xfrm>
            <a:off x="4454525" y="1465263"/>
            <a:ext cx="2116138" cy="577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Ask Question</a:t>
            </a:r>
          </a:p>
        </p:txBody>
      </p:sp>
      <p:sp>
        <p:nvSpPr>
          <p:cNvPr id="176135" name="Oval 7"/>
          <p:cNvSpPr>
            <a:spLocks noChangeArrowheads="1"/>
          </p:cNvSpPr>
          <p:nvPr/>
        </p:nvSpPr>
        <p:spPr bwMode="auto">
          <a:xfrm>
            <a:off x="4456113" y="2214563"/>
            <a:ext cx="2116137" cy="5778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Do Background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Research</a:t>
            </a:r>
          </a:p>
        </p:txBody>
      </p:sp>
      <p:sp>
        <p:nvSpPr>
          <p:cNvPr id="176136" name="Oval 8"/>
          <p:cNvSpPr>
            <a:spLocks noChangeArrowheads="1"/>
          </p:cNvSpPr>
          <p:nvPr/>
        </p:nvSpPr>
        <p:spPr bwMode="auto">
          <a:xfrm>
            <a:off x="4454525" y="2960688"/>
            <a:ext cx="2116138" cy="57785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Construct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Hypothesis</a:t>
            </a:r>
          </a:p>
        </p:txBody>
      </p:sp>
      <p:sp>
        <p:nvSpPr>
          <p:cNvPr id="176137" name="Oval 9"/>
          <p:cNvSpPr>
            <a:spLocks noChangeArrowheads="1"/>
          </p:cNvSpPr>
          <p:nvPr/>
        </p:nvSpPr>
        <p:spPr bwMode="auto">
          <a:xfrm>
            <a:off x="4454525" y="3708400"/>
            <a:ext cx="2116138" cy="57785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Test with an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Experiment</a:t>
            </a:r>
          </a:p>
        </p:txBody>
      </p:sp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4454525" y="4454525"/>
            <a:ext cx="2116138" cy="57785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Analyze Results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Draw Conclusion</a:t>
            </a:r>
          </a:p>
        </p:txBody>
      </p:sp>
      <p:sp>
        <p:nvSpPr>
          <p:cNvPr id="176139" name="Oval 11"/>
          <p:cNvSpPr>
            <a:spLocks noChangeArrowheads="1"/>
          </p:cNvSpPr>
          <p:nvPr/>
        </p:nvSpPr>
        <p:spPr bwMode="auto">
          <a:xfrm>
            <a:off x="6731000" y="2952750"/>
            <a:ext cx="2116138" cy="57785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Think!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Try Again</a:t>
            </a:r>
          </a:p>
        </p:txBody>
      </p:sp>
      <p:sp>
        <p:nvSpPr>
          <p:cNvPr id="176140" name="Oval 12"/>
          <p:cNvSpPr>
            <a:spLocks noChangeArrowheads="1"/>
          </p:cNvSpPr>
          <p:nvPr/>
        </p:nvSpPr>
        <p:spPr bwMode="auto">
          <a:xfrm>
            <a:off x="4452938" y="6042025"/>
            <a:ext cx="2116137" cy="57785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Report Results</a:t>
            </a:r>
          </a:p>
        </p:txBody>
      </p:sp>
      <p:sp>
        <p:nvSpPr>
          <p:cNvPr id="176141" name="AutoShape 13"/>
          <p:cNvSpPr>
            <a:spLocks noChangeArrowheads="1"/>
          </p:cNvSpPr>
          <p:nvPr/>
        </p:nvSpPr>
        <p:spPr bwMode="auto">
          <a:xfrm>
            <a:off x="3505200" y="5337175"/>
            <a:ext cx="1912938" cy="447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Hypothesis is </a:t>
            </a:r>
            <a:r>
              <a:rPr lang="en-US" sz="1400" i="1" dirty="0">
                <a:solidFill>
                  <a:srgbClr val="000000"/>
                </a:solidFill>
              </a:rPr>
              <a:t>True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6142" name="AutoShape 14"/>
          <p:cNvSpPr>
            <a:spLocks noChangeArrowheads="1"/>
          </p:cNvSpPr>
          <p:nvPr/>
        </p:nvSpPr>
        <p:spPr bwMode="auto">
          <a:xfrm>
            <a:off x="5626100" y="5349875"/>
            <a:ext cx="1912938" cy="447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Hypothesis is </a:t>
            </a:r>
            <a:r>
              <a:rPr lang="en-US" sz="1400" i="1">
                <a:solidFill>
                  <a:srgbClr val="000000"/>
                </a:solidFill>
              </a:rPr>
              <a:t>False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or Partially True</a:t>
            </a:r>
          </a:p>
        </p:txBody>
      </p:sp>
      <p:sp>
        <p:nvSpPr>
          <p:cNvPr id="176144" name="Line 16"/>
          <p:cNvSpPr>
            <a:spLocks noChangeShapeType="1"/>
          </p:cNvSpPr>
          <p:nvPr/>
        </p:nvSpPr>
        <p:spPr bwMode="auto">
          <a:xfrm>
            <a:off x="6261100" y="4957763"/>
            <a:ext cx="319088" cy="3413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5" name="Line 17"/>
          <p:cNvSpPr>
            <a:spLocks noChangeShapeType="1"/>
          </p:cNvSpPr>
          <p:nvPr/>
        </p:nvSpPr>
        <p:spPr bwMode="auto">
          <a:xfrm flipH="1">
            <a:off x="6281738" y="5818188"/>
            <a:ext cx="309562" cy="290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 flipH="1">
            <a:off x="4522788" y="4984750"/>
            <a:ext cx="282575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>
            <a:off x="4522788" y="5837238"/>
            <a:ext cx="266700" cy="258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8" name="Line 20"/>
          <p:cNvSpPr>
            <a:spLocks noChangeShapeType="1"/>
          </p:cNvSpPr>
          <p:nvPr/>
        </p:nvSpPr>
        <p:spPr bwMode="auto">
          <a:xfrm>
            <a:off x="5514975" y="4294188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>
            <a:off x="5514975" y="3559175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>
            <a:off x="5513388" y="2795588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Line 23"/>
          <p:cNvSpPr>
            <a:spLocks noChangeShapeType="1"/>
          </p:cNvSpPr>
          <p:nvPr/>
        </p:nvSpPr>
        <p:spPr bwMode="auto">
          <a:xfrm>
            <a:off x="5513388" y="2060575"/>
            <a:ext cx="0" cy="149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2" name="Line 24"/>
          <p:cNvSpPr>
            <a:spLocks noChangeShapeType="1"/>
          </p:cNvSpPr>
          <p:nvPr/>
        </p:nvSpPr>
        <p:spPr bwMode="auto">
          <a:xfrm>
            <a:off x="6572250" y="3251200"/>
            <a:ext cx="1555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3" name="Freeform 25"/>
          <p:cNvSpPr>
            <a:spLocks/>
          </p:cNvSpPr>
          <p:nvPr/>
        </p:nvSpPr>
        <p:spPr bwMode="auto">
          <a:xfrm>
            <a:off x="7585075" y="3582988"/>
            <a:ext cx="206375" cy="1978025"/>
          </a:xfrm>
          <a:custGeom>
            <a:avLst/>
            <a:gdLst>
              <a:gd name="T0" fmla="*/ 0 w 130"/>
              <a:gd name="T1" fmla="*/ 1246 h 1246"/>
              <a:gd name="T2" fmla="*/ 124 w 130"/>
              <a:gd name="T3" fmla="*/ 1246 h 1246"/>
              <a:gd name="T4" fmla="*/ 130 w 130"/>
              <a:gd name="T5" fmla="*/ 0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1246">
                <a:moveTo>
                  <a:pt x="0" y="1246"/>
                </a:moveTo>
                <a:lnTo>
                  <a:pt x="124" y="1246"/>
                </a:lnTo>
                <a:lnTo>
                  <a:pt x="130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39825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r>
              <a:rPr lang="en-US" sz="2800" dirty="0"/>
              <a:t>An organized way of solving problems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1.Observations and questions</a:t>
            </a:r>
          </a:p>
          <a:p>
            <a:pPr lvl="1"/>
            <a:r>
              <a:rPr lang="en-US" dirty="0"/>
              <a:t>2.Hypothesis</a:t>
            </a:r>
          </a:p>
          <a:p>
            <a:pPr lvl="1"/>
            <a:r>
              <a:rPr lang="en-US" dirty="0"/>
              <a:t>3.Experimental procedure</a:t>
            </a:r>
          </a:p>
          <a:p>
            <a:pPr lvl="1"/>
            <a:r>
              <a:rPr lang="en-US" dirty="0"/>
              <a:t>4.Record results</a:t>
            </a:r>
          </a:p>
          <a:p>
            <a:pPr lvl="1"/>
            <a:r>
              <a:rPr lang="en-US" dirty="0"/>
              <a:t>5.Draw conclusions</a:t>
            </a:r>
          </a:p>
          <a:p>
            <a:endParaRPr lang="en-US" sz="2800" dirty="0"/>
          </a:p>
        </p:txBody>
      </p:sp>
      <p:pic>
        <p:nvPicPr>
          <p:cNvPr id="28676" name="Picture 4" descr="j042382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1752600"/>
            <a:ext cx="1930400" cy="306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Scientific Method</a:t>
            </a:r>
            <a:br>
              <a:rPr lang="en-US" sz="4000" dirty="0"/>
            </a:b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705600" cy="4530725"/>
          </a:xfrm>
        </p:spPr>
        <p:txBody>
          <a:bodyPr/>
          <a:lstStyle/>
          <a:p>
            <a:r>
              <a:rPr lang="en-US" sz="2800" b="1" u="sng"/>
              <a:t>1.Observations/Questions</a:t>
            </a:r>
            <a:r>
              <a:rPr lang="en-US" sz="2800"/>
              <a:t> </a:t>
            </a:r>
          </a:p>
          <a:p>
            <a:pPr lvl="1"/>
            <a:r>
              <a:rPr lang="en-US"/>
              <a:t>What you see</a:t>
            </a:r>
          </a:p>
          <a:p>
            <a:pPr lvl="1"/>
            <a:r>
              <a:rPr lang="en-US"/>
              <a:t>Inferences are your logical interpretations of what you see.</a:t>
            </a:r>
          </a:p>
          <a:p>
            <a:pPr lvl="1"/>
            <a:r>
              <a:rPr lang="en-US"/>
              <a:t>Questions then arise…….</a:t>
            </a:r>
          </a:p>
          <a:p>
            <a:pPr lvl="1"/>
            <a:r>
              <a:rPr lang="en-US">
                <a:hlinkClick r:id="rId2" action="ppaction://hlinkfile"/>
              </a:rPr>
              <a:t>Why should I care?</a:t>
            </a:r>
            <a:endParaRPr lang="en-US"/>
          </a:p>
          <a:p>
            <a:r>
              <a:rPr lang="en-US" sz="2800"/>
              <a:t>Observe that plants near my neighbors yard grow bigger than the others in my yard. </a:t>
            </a:r>
          </a:p>
        </p:txBody>
      </p:sp>
      <p:pic>
        <p:nvPicPr>
          <p:cNvPr id="44036" name="Picture 4" descr="na0003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09800"/>
            <a:ext cx="1207922" cy="16056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5746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727</Words>
  <Application>Microsoft Office PowerPoint</Application>
  <PresentationFormat>On-screen Show (4:3)</PresentationFormat>
  <Paragraphs>186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Georgia</vt:lpstr>
      <vt:lpstr>Wingdings</vt:lpstr>
      <vt:lpstr>Wingdings 2</vt:lpstr>
      <vt:lpstr>iRespondQuestionMaster</vt:lpstr>
      <vt:lpstr>iRespondGraphMaster</vt:lpstr>
      <vt:lpstr>Civic</vt:lpstr>
      <vt:lpstr>Science</vt:lpstr>
      <vt:lpstr>Scientific Method</vt:lpstr>
      <vt:lpstr>Scientific Method</vt:lpstr>
      <vt:lpstr>Scientific Method</vt:lpstr>
      <vt:lpstr>Scientific Method</vt:lpstr>
      <vt:lpstr>Scientific Method</vt:lpstr>
      <vt:lpstr>        Scientific Method</vt:lpstr>
      <vt:lpstr>Scientific Method</vt:lpstr>
      <vt:lpstr>Scientific Method </vt:lpstr>
      <vt:lpstr>Scientific Method</vt:lpstr>
      <vt:lpstr>Scientific Method</vt:lpstr>
      <vt:lpstr>Scientific Method</vt:lpstr>
      <vt:lpstr>Scientific Method</vt:lpstr>
      <vt:lpstr>Scientific Method </vt:lpstr>
      <vt:lpstr>Scientific Method</vt:lpstr>
      <vt:lpstr>Scientific Method</vt:lpstr>
      <vt:lpstr>Experimental Set Up</vt:lpstr>
      <vt:lpstr>PowerPoint Presentation</vt:lpstr>
      <vt:lpstr>Scientific Method</vt:lpstr>
      <vt:lpstr>PowerPoint Presentation</vt:lpstr>
      <vt:lpstr>Scientific Method</vt:lpstr>
      <vt:lpstr>PowerPoint Presentation</vt:lpstr>
      <vt:lpstr>Scientific Method</vt:lpstr>
      <vt:lpstr>Communicate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8/15/2011 Warm-Up: How was science part of your summer holiday?</dc:title>
  <dc:creator>Meredith Koester</dc:creator>
  <cp:lastModifiedBy>Iesha Harrison</cp:lastModifiedBy>
  <cp:revision>24</cp:revision>
  <dcterms:created xsi:type="dcterms:W3CDTF">2011-08-14T21:33:55Z</dcterms:created>
  <dcterms:modified xsi:type="dcterms:W3CDTF">2017-08-02T13:45:03Z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