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EF5CED-D520-45A0-A315-82F5172FF15C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63FFBA2-A659-49EA-934B-884DB24FBB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 smtClean="0"/>
              <a:t>Freshwater Ecosystems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876800" cy="51054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FFFF"/>
              </a:buClr>
            </a:pPr>
            <a:r>
              <a:rPr lang="en-US" altLang="en-US" dirty="0"/>
              <a:t>The types of organisms in an aquatic ecosystem are mainly determined by the water’s </a:t>
            </a:r>
            <a:r>
              <a:rPr lang="en-US" altLang="en-US" b="1" dirty="0">
                <a:solidFill>
                  <a:srgbClr val="FFCC00"/>
                </a:solidFill>
              </a:rPr>
              <a:t>salinity</a:t>
            </a:r>
            <a:r>
              <a:rPr lang="en-US" altLang="en-US" dirty="0"/>
              <a:t>. </a:t>
            </a:r>
          </a:p>
          <a:p>
            <a:pPr>
              <a:buClr>
                <a:srgbClr val="FFFFFF"/>
              </a:buClr>
            </a:pPr>
            <a:r>
              <a:rPr lang="en-US" altLang="en-US" dirty="0"/>
              <a:t>As a result, aquatic ecosystems are divided into </a:t>
            </a:r>
            <a:r>
              <a:rPr lang="en-US" altLang="en-US" b="1" dirty="0">
                <a:solidFill>
                  <a:srgbClr val="FFCC00"/>
                </a:solidFill>
              </a:rPr>
              <a:t>freshwater and marine </a:t>
            </a:r>
            <a:r>
              <a:rPr lang="en-US" altLang="en-US" dirty="0"/>
              <a:t>ecosystems.</a:t>
            </a:r>
          </a:p>
          <a:p>
            <a:pPr>
              <a:buClr>
                <a:srgbClr val="FFFFFF"/>
              </a:buClr>
            </a:pPr>
            <a:r>
              <a:rPr lang="en-US" altLang="en-US" dirty="0"/>
              <a:t>Freshwater ecosystems include ponds, lakes, streams, rivers, and wetlands.</a:t>
            </a:r>
          </a:p>
          <a:p>
            <a:pPr>
              <a:buClr>
                <a:srgbClr val="FFFFFF"/>
              </a:buClr>
            </a:pPr>
            <a:r>
              <a:rPr lang="en-US" altLang="en-US" b="1" dirty="0">
                <a:solidFill>
                  <a:srgbClr val="FFCC00"/>
                </a:solidFill>
              </a:rPr>
              <a:t>Wetlands</a:t>
            </a:r>
            <a:r>
              <a:rPr lang="en-US" altLang="en-US" dirty="0"/>
              <a:t> are areas of land that are periodically under water or whose soil contains a great deal of moisture.</a:t>
            </a:r>
          </a:p>
          <a:p>
            <a:endParaRPr lang="en-US" dirty="0"/>
          </a:p>
        </p:txBody>
      </p:sp>
      <p:pic>
        <p:nvPicPr>
          <p:cNvPr id="9" name="Content Placeholder 8" descr="https://encrypted-tbn3.gstatic.com/images?q=tbn:ANd9GcRsuDA5UhH1ryGdGDjqihezRwcvMLDTX9mIizmwK_PPHMEHhOg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09800"/>
            <a:ext cx="3290395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829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990600"/>
          </a:xfrm>
        </p:spPr>
        <p:txBody>
          <a:bodyPr/>
          <a:lstStyle/>
          <a:p>
            <a:r>
              <a:rPr lang="en-US" altLang="en-US" b="1" dirty="0"/>
              <a:t>How Nutrients Affect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3400" cy="4867656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A lake that has large amounts of plant growth due to nutrients is known as a </a:t>
            </a:r>
            <a:r>
              <a:rPr lang="en-US" altLang="en-US" b="1" dirty="0">
                <a:solidFill>
                  <a:srgbClr val="FFCC00"/>
                </a:solidFill>
              </a:rPr>
              <a:t>eutrophic lake</a:t>
            </a:r>
            <a:r>
              <a:rPr lang="en-US" altLang="en-US" dirty="0"/>
              <a:t>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Lakes </a:t>
            </a:r>
            <a:r>
              <a:rPr lang="en-US" altLang="en-US" dirty="0"/>
              <a:t>naturally become eutrophic over a long period of time.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However</a:t>
            </a:r>
            <a:r>
              <a:rPr lang="en-US" altLang="en-US" dirty="0"/>
              <a:t>, eutrophication can be accelerated by </a:t>
            </a:r>
            <a:r>
              <a:rPr lang="en-US" altLang="en-US" b="1" dirty="0">
                <a:solidFill>
                  <a:srgbClr val="FFCC00"/>
                </a:solidFill>
              </a:rPr>
              <a:t>runoff</a:t>
            </a:r>
            <a:r>
              <a:rPr lang="en-US" altLang="en-US" dirty="0"/>
              <a:t>, such as rain, that can carry sewage, fertilizers, or animal wastes from land into bodies of water.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s://encrypted-tbn1.gstatic.com/images?q=tbn:ANd9GcTAJeoj8ywY6gX1UXYYxrlkcynt3QwCnK9-tLYaOpkeAS5Fgv6D3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66" y="1981200"/>
            <a:ext cx="4503434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89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86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Freshwater Wetlands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1054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Freshwater wetlands are areas of land that are covered with </a:t>
            </a:r>
            <a:r>
              <a:rPr lang="en-US" altLang="en-US" b="1" dirty="0">
                <a:solidFill>
                  <a:srgbClr val="FFCC00"/>
                </a:solidFill>
              </a:rPr>
              <a:t>fresh water </a:t>
            </a:r>
            <a:r>
              <a:rPr lang="en-US" altLang="en-US" dirty="0"/>
              <a:t>for part of the year.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two main types of freshwater wetlands are </a:t>
            </a:r>
            <a:r>
              <a:rPr lang="en-US" altLang="en-US" b="1" dirty="0">
                <a:solidFill>
                  <a:srgbClr val="FFCC00"/>
                </a:solidFill>
              </a:rPr>
              <a:t>marshes and swamps</a:t>
            </a:r>
            <a:r>
              <a:rPr lang="en-US" altLang="en-US" dirty="0"/>
              <a:t>.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Marshes contain </a:t>
            </a:r>
            <a:r>
              <a:rPr lang="en-US" altLang="en-US" b="1" dirty="0" err="1" smtClean="0">
                <a:solidFill>
                  <a:srgbClr val="FFCC00"/>
                </a:solidFill>
              </a:rPr>
              <a:t>nonwoody</a:t>
            </a:r>
            <a:endParaRPr lang="en-US" altLang="en-US" b="1" dirty="0" smtClean="0">
              <a:solidFill>
                <a:srgbClr val="FFCC00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b="1" dirty="0" smtClean="0">
                <a:solidFill>
                  <a:srgbClr val="FFCC00"/>
                </a:solidFill>
              </a:rPr>
              <a:t>plants</a:t>
            </a:r>
            <a:r>
              <a:rPr lang="en-US" altLang="en-US" dirty="0"/>
              <a:t>, while swamps are dominated by </a:t>
            </a:r>
            <a:r>
              <a:rPr lang="en-US" altLang="en-US" b="1" dirty="0">
                <a:solidFill>
                  <a:srgbClr val="FFCC00"/>
                </a:solidFill>
              </a:rPr>
              <a:t>woody plants</a:t>
            </a:r>
            <a:r>
              <a:rPr lang="en-US" altLang="en-US" dirty="0"/>
              <a:t>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Most </a:t>
            </a:r>
            <a:r>
              <a:rPr lang="en-US" altLang="en-US" dirty="0"/>
              <a:t>freshwater wetlands are located in the southeastern United States, with the largest in the </a:t>
            </a:r>
            <a:r>
              <a:rPr lang="en-US" altLang="en-US" b="1" dirty="0">
                <a:solidFill>
                  <a:srgbClr val="FFCC00"/>
                </a:solidFill>
              </a:rPr>
              <a:t>Florida Everglades</a:t>
            </a:r>
            <a:r>
              <a:rPr lang="en-US" altLang="en-US" dirty="0"/>
              <a:t>.</a:t>
            </a:r>
          </a:p>
        </p:txBody>
      </p:sp>
      <p:pic>
        <p:nvPicPr>
          <p:cNvPr id="5" name="Content Placeholder 4" descr="https://encrypted-tbn0.gstatic.com/images?q=tbn:ANd9GcRVJb-9siU0GX0ntjZLTfaF5IyuQgu9MvvY3p3AakdnVq29vwS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2" y="2438400"/>
            <a:ext cx="370481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962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6000" b="1" dirty="0"/>
              <a:t>Freshwater Wetlands</a:t>
            </a:r>
            <a:endParaRPr lang="en-US" sz="6000" b="1" dirty="0"/>
          </a:p>
        </p:txBody>
      </p:sp>
      <p:pic>
        <p:nvPicPr>
          <p:cNvPr id="7" name="Content Placeholder 6" descr="07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2038350"/>
            <a:ext cx="64389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87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dirty="0"/>
              <a:t>Freshwater Wetlands</a:t>
            </a:r>
            <a:endParaRPr lang="en-US" sz="4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Wetlands perform several important environmental functions.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Wetlands </a:t>
            </a:r>
            <a:r>
              <a:rPr lang="en-US" altLang="en-US" b="1" dirty="0">
                <a:solidFill>
                  <a:srgbClr val="FFCC00"/>
                </a:solidFill>
              </a:rPr>
              <a:t>act like filters or sponges </a:t>
            </a:r>
            <a:r>
              <a:rPr lang="en-US" altLang="en-US" dirty="0"/>
              <a:t>that absorb and remove pollutants from the water.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They </a:t>
            </a:r>
            <a:r>
              <a:rPr lang="en-US" altLang="en-US" dirty="0"/>
              <a:t>also </a:t>
            </a:r>
            <a:r>
              <a:rPr lang="en-US" altLang="en-US" b="1" dirty="0">
                <a:solidFill>
                  <a:srgbClr val="FFCC00"/>
                </a:solidFill>
              </a:rPr>
              <a:t>control flooding </a:t>
            </a:r>
            <a:r>
              <a:rPr lang="en-US" altLang="en-US" dirty="0"/>
              <a:t>by absorbing extra water when rivers overflow.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These </a:t>
            </a:r>
            <a:r>
              <a:rPr lang="en-US" altLang="en-US" dirty="0"/>
              <a:t>areas </a:t>
            </a:r>
            <a:r>
              <a:rPr lang="en-US" altLang="en-US" b="1" dirty="0">
                <a:solidFill>
                  <a:srgbClr val="FFCC00"/>
                </a:solidFill>
              </a:rPr>
              <a:t>provide a home </a:t>
            </a:r>
            <a:r>
              <a:rPr lang="en-US" altLang="en-US" dirty="0"/>
              <a:t>for native and migratory wildlife in addition to feeding and spawning for many freshwater game fish.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9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/>
          <a:lstStyle/>
          <a:p>
            <a:r>
              <a:rPr lang="en-US" altLang="en-US" sz="4400" b="1" dirty="0"/>
              <a:t>Marshes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791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Freshwater marshes tend to occur on low, flat lands and have little water movement.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In </a:t>
            </a:r>
            <a:r>
              <a:rPr lang="en-US" altLang="en-US" dirty="0"/>
              <a:t>shallow waters, plants root themselves in the rich bottom sediments while their leaves stick out about the surface of the water year-round.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There </a:t>
            </a:r>
            <a:r>
              <a:rPr lang="en-US" altLang="en-US" dirty="0"/>
              <a:t>are several kinds of marshes, each of which is characterized by its </a:t>
            </a:r>
            <a:r>
              <a:rPr lang="en-US" altLang="en-US" b="1" dirty="0">
                <a:solidFill>
                  <a:srgbClr val="FFCC00"/>
                </a:solidFill>
              </a:rPr>
              <a:t>salinity</a:t>
            </a:r>
            <a:r>
              <a:rPr lang="en-US" altLang="en-US" dirty="0"/>
              <a:t>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Brackish </a:t>
            </a:r>
            <a:r>
              <a:rPr lang="en-US" altLang="en-US" dirty="0"/>
              <a:t>marshes have </a:t>
            </a:r>
            <a:r>
              <a:rPr lang="en-US" altLang="en-US" b="1" dirty="0">
                <a:solidFill>
                  <a:srgbClr val="FFCC00"/>
                </a:solidFill>
              </a:rPr>
              <a:t>slightly salty water</a:t>
            </a:r>
            <a:r>
              <a:rPr lang="en-US" altLang="en-US" dirty="0"/>
              <a:t>, while salt marshes contain </a:t>
            </a:r>
            <a:r>
              <a:rPr lang="en-US" altLang="en-US" b="1" dirty="0">
                <a:solidFill>
                  <a:srgbClr val="FFCC00"/>
                </a:solidFill>
              </a:rPr>
              <a:t>saltier water</a:t>
            </a:r>
            <a:r>
              <a:rPr lang="en-US" altLang="en-US" dirty="0"/>
              <a:t>. </a:t>
            </a:r>
          </a:p>
          <a:p>
            <a:endParaRPr lang="en-US" dirty="0"/>
          </a:p>
        </p:txBody>
      </p:sp>
      <p:pic>
        <p:nvPicPr>
          <p:cNvPr id="7" name="Content Placeholder 6" descr="https://encrypted-tbn3.gstatic.com/images?q=tbn:ANd9GcRNWkE7oqvqinbUVs5JVm_ZKBkN-0bv_-8X8BWWtkCejCOp_7n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0"/>
            <a:ext cx="268605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1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/>
          <a:lstStyle/>
          <a:p>
            <a:r>
              <a:rPr lang="en-US" altLang="en-US" sz="4400" b="1" dirty="0"/>
              <a:t>Marshes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50292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The benthic zones of marshes are </a:t>
            </a:r>
            <a:r>
              <a:rPr lang="en-US" altLang="en-US" b="1" dirty="0">
                <a:solidFill>
                  <a:srgbClr val="FFCC00"/>
                </a:solidFill>
              </a:rPr>
              <a:t>nutrient rich </a:t>
            </a:r>
            <a:r>
              <a:rPr lang="en-US" altLang="en-US" dirty="0"/>
              <a:t>and contain plants, numerous types of decomposers, and scavengers.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Water </a:t>
            </a:r>
            <a:r>
              <a:rPr lang="en-US" altLang="en-US" dirty="0"/>
              <a:t>fowl, such as ducks, have flat beaks adapted for sifting through the water for fish and insects.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While </a:t>
            </a:r>
            <a:r>
              <a:rPr lang="en-US" altLang="en-US" dirty="0"/>
              <a:t>water birds, such as herons, have spear like beaks they use to grasp small fish and probe for frogs in the mud.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Marshes </a:t>
            </a:r>
            <a:r>
              <a:rPr lang="en-US" altLang="en-US" dirty="0"/>
              <a:t>also attract migratory birds from temperate and tropical habitats.</a:t>
            </a:r>
          </a:p>
          <a:p>
            <a:endParaRPr lang="en-US" dirty="0"/>
          </a:p>
        </p:txBody>
      </p:sp>
      <p:pic>
        <p:nvPicPr>
          <p:cNvPr id="7" name="Content Placeholder 6" descr="https://encrypted-tbn1.gstatic.com/images?q=tbn:ANd9GcSg3R9s9JFq5axtM1KHnJJX9oMiVofPkyylHYx6Eg2ts-wcxH_2p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791847" cy="254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576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Swamps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562600" cy="5020056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Swamps occur on </a:t>
            </a:r>
            <a:r>
              <a:rPr lang="en-US" altLang="en-US" b="1" dirty="0">
                <a:solidFill>
                  <a:srgbClr val="FFCC00"/>
                </a:solidFill>
              </a:rPr>
              <a:t>flat, poorly drained land</a:t>
            </a:r>
            <a:r>
              <a:rPr lang="en-US" altLang="en-US" dirty="0"/>
              <a:t>, often near streams and are dominated by woody shrubs or water loving trees.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Freshwater </a:t>
            </a:r>
            <a:r>
              <a:rPr lang="en-US" altLang="en-US" dirty="0"/>
              <a:t>swamps are the </a:t>
            </a:r>
            <a:r>
              <a:rPr lang="en-US" altLang="en-US" b="1" dirty="0">
                <a:solidFill>
                  <a:srgbClr val="FFCC00"/>
                </a:solidFill>
              </a:rPr>
              <a:t>ideal habitat </a:t>
            </a:r>
            <a:r>
              <a:rPr lang="en-US" altLang="en-US" dirty="0"/>
              <a:t>for amphibians because of the </a:t>
            </a:r>
            <a:r>
              <a:rPr lang="en-US" altLang="en-US" b="1" dirty="0">
                <a:solidFill>
                  <a:srgbClr val="FFCC00"/>
                </a:solidFill>
              </a:rPr>
              <a:t>continuous moisture</a:t>
            </a:r>
            <a:r>
              <a:rPr lang="en-US" altLang="en-US" dirty="0"/>
              <a:t>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Birds </a:t>
            </a:r>
            <a:r>
              <a:rPr lang="en-US" altLang="en-US" dirty="0"/>
              <a:t>are also attracted to hollow trees near or over the water.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Reptiles are the predators of the swamp, eating almost any organism that crosses their path.</a:t>
            </a:r>
          </a:p>
          <a:p>
            <a:endParaRPr lang="en-US" dirty="0"/>
          </a:p>
        </p:txBody>
      </p:sp>
      <p:pic>
        <p:nvPicPr>
          <p:cNvPr id="5" name="Content Placeholder 4" descr="https://encrypted-tbn1.gstatic.com/images?q=tbn:ANd9GcSloL8z47wCvUC7n0L5Vk_lBhkyr7Q1Vml5d2mWv8mJ4xYqcUL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2667434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5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Human Impact on Wetlands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800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Wetlands were previously considered to be </a:t>
            </a:r>
            <a:r>
              <a:rPr lang="en-US" altLang="en-US" b="1" dirty="0">
                <a:solidFill>
                  <a:srgbClr val="FFCC00"/>
                </a:solidFill>
              </a:rPr>
              <a:t>wastelands</a:t>
            </a:r>
            <a:r>
              <a:rPr lang="en-US" altLang="en-US" dirty="0"/>
              <a:t> that provide breeding grounds for insects.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As </a:t>
            </a:r>
            <a:r>
              <a:rPr lang="en-US" altLang="en-US" dirty="0"/>
              <a:t>a result, many have been drained, filled, and cleared for farms or residential and commercial development.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importance of wetlands is now recognized, as the law and the federal government protect many wetlands while most states now prohibit the destruction of certain wetlands.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s://encrypted-tbn0.gstatic.com/images?q=tbn:ANd9GcSiobgfNoSvryTOyeBWm9p11moOur6TA0gBXA6N0RNcKzuQIBE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57400"/>
            <a:ext cx="3678376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8795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990600"/>
          </a:xfrm>
        </p:spPr>
        <p:txBody>
          <a:bodyPr/>
          <a:lstStyle/>
          <a:p>
            <a:r>
              <a:rPr lang="en-US" altLang="en-US" sz="5400" b="1" dirty="0"/>
              <a:t>Rivers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953000" cy="4943856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At its headwaters, a river is usually cold and full of oxygen and runs swiftly through a shallow riverbed.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As </a:t>
            </a:r>
            <a:r>
              <a:rPr lang="en-US" altLang="en-US" dirty="0"/>
              <a:t>a river flows down a mountain, it may broaden, become warmer, wider, slower, and decrease in oxygen.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 </a:t>
            </a:r>
            <a:r>
              <a:rPr lang="en-US" altLang="en-US" dirty="0"/>
              <a:t>river changes with the </a:t>
            </a:r>
            <a:r>
              <a:rPr lang="en-US" altLang="en-US" b="1" dirty="0">
                <a:solidFill>
                  <a:srgbClr val="FFCC00"/>
                </a:solidFill>
              </a:rPr>
              <a:t>land and the climate</a:t>
            </a:r>
            <a:r>
              <a:rPr lang="en-US" altLang="en-US" dirty="0"/>
              <a:t> through which it flows.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s://encrypted-tbn2.gstatic.com/images?q=tbn:ANd9GcRG3Hd-7qpMTaLThvqGng4WBDYA6U342TB9mORw8cLTeRwJmT1Df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3361359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337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Life in a River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1054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In </a:t>
            </a:r>
            <a:r>
              <a:rPr lang="en-US" altLang="en-US" dirty="0"/>
              <a:t>and near the headwater, mosses anchor themselves to rocks by using </a:t>
            </a:r>
            <a:r>
              <a:rPr lang="en-US" altLang="en-US" dirty="0" smtClean="0"/>
              <a:t>root-like </a:t>
            </a:r>
            <a:r>
              <a:rPr lang="en-US" altLang="en-US" dirty="0"/>
              <a:t>structures called </a:t>
            </a:r>
            <a:r>
              <a:rPr lang="en-US" altLang="en-US" b="1" i="1" dirty="0">
                <a:solidFill>
                  <a:srgbClr val="FFCC00"/>
                </a:solidFill>
              </a:rPr>
              <a:t>rhizoids</a:t>
            </a:r>
            <a:r>
              <a:rPr lang="en-US" altLang="en-US" i="1" dirty="0"/>
              <a:t>.</a:t>
            </a:r>
            <a:r>
              <a:rPr lang="en-US" altLang="en-US" dirty="0"/>
              <a:t> 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Trout </a:t>
            </a:r>
            <a:r>
              <a:rPr lang="en-US" altLang="en-US" dirty="0"/>
              <a:t>and minnows are adapted to the cold, oxygen rich water.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Farther </a:t>
            </a:r>
            <a:r>
              <a:rPr lang="en-US" altLang="en-US" dirty="0"/>
              <a:t>downstream, plankton can float in the warmer, calmer waters.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Plants </a:t>
            </a:r>
            <a:r>
              <a:rPr lang="en-US" altLang="en-US" dirty="0"/>
              <a:t>here can set roots in the river’s rich sediment, and the plant’s leaves vary in shape according to the strength of the river’s current.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Fish </a:t>
            </a:r>
            <a:r>
              <a:rPr lang="en-US" altLang="en-US" dirty="0"/>
              <a:t>such as catfish and carp also live in these calmer waters.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s://encrypted-tbn1.gstatic.com/images?q=tbn:ANd9GcTaV_3iRNGJWqIgLkc2NrAPkxi0JyW-ZsiDQpYjAvO5TVnE2XO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356298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9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066800"/>
          </a:xfrm>
        </p:spPr>
        <p:txBody>
          <a:bodyPr>
            <a:noAutofit/>
          </a:bodyPr>
          <a:lstStyle/>
          <a:p>
            <a:r>
              <a:rPr lang="en-US" altLang="en-US" sz="3600" b="1" dirty="0"/>
              <a:t>Characteristics of Aquatic Ecosystems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5181600" cy="4867656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Factors such as </a:t>
            </a:r>
            <a:r>
              <a:rPr lang="en-US" altLang="en-US" b="1" dirty="0">
                <a:solidFill>
                  <a:srgbClr val="FFCC00"/>
                </a:solidFill>
              </a:rPr>
              <a:t>temperature, sunlight, oxygen, and nutrients</a:t>
            </a:r>
            <a:r>
              <a:rPr lang="en-US" altLang="en-US" dirty="0"/>
              <a:t> determine which organisms live in which area of the water.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Aquatic </a:t>
            </a:r>
            <a:r>
              <a:rPr lang="en-US" altLang="en-US" dirty="0"/>
              <a:t>ecosystems contains several types of organisms that are grouped by their </a:t>
            </a:r>
            <a:r>
              <a:rPr lang="en-US" altLang="en-US" b="1" dirty="0">
                <a:solidFill>
                  <a:srgbClr val="FFCC00"/>
                </a:solidFill>
              </a:rPr>
              <a:t>location</a:t>
            </a:r>
            <a:r>
              <a:rPr lang="en-US" altLang="en-US" dirty="0"/>
              <a:t> and by their </a:t>
            </a:r>
            <a:r>
              <a:rPr lang="en-US" altLang="en-US" b="1" dirty="0">
                <a:solidFill>
                  <a:srgbClr val="FFCC00"/>
                </a:solidFill>
              </a:rPr>
              <a:t>adaptation</a:t>
            </a:r>
            <a:r>
              <a:rPr lang="en-US" altLang="en-US" dirty="0"/>
              <a:t>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Three </a:t>
            </a:r>
            <a:r>
              <a:rPr lang="en-US" altLang="en-US" dirty="0"/>
              <a:t>groups of aquatic organisms include </a:t>
            </a:r>
            <a:r>
              <a:rPr lang="en-US" altLang="en-US" b="1" dirty="0">
                <a:solidFill>
                  <a:srgbClr val="FFCC00"/>
                </a:solidFill>
              </a:rPr>
              <a:t>plankton, nekton, and benthos</a:t>
            </a:r>
            <a:r>
              <a:rPr lang="en-US" altLang="en-US" dirty="0"/>
              <a:t>.</a:t>
            </a:r>
          </a:p>
          <a:p>
            <a:endParaRPr lang="en-US" dirty="0"/>
          </a:p>
        </p:txBody>
      </p:sp>
      <p:pic>
        <p:nvPicPr>
          <p:cNvPr id="5" name="Content Placeholder 4" descr="https://encrypted-tbn3.gstatic.com/images?q=tbn:ANd9GcS6WrwbGxoN_mzAaOWxyWwTU-EnZviSaqPGVnLbWOyljIMAQ7G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57400"/>
            <a:ext cx="2733675" cy="301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96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Rivers in Danger</a:t>
            </a:r>
            <a:endParaRPr lang="en-US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Industries use river water in </a:t>
            </a:r>
            <a:r>
              <a:rPr lang="en-US" altLang="en-US" b="1" dirty="0">
                <a:solidFill>
                  <a:srgbClr val="FFCC00"/>
                </a:solidFill>
              </a:rPr>
              <a:t>manufacturing processes and as receptacles</a:t>
            </a:r>
            <a:r>
              <a:rPr lang="en-US" altLang="en-US" dirty="0"/>
              <a:t> for wastes.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In </a:t>
            </a:r>
            <a:r>
              <a:rPr lang="en-US" altLang="en-US" dirty="0"/>
              <a:t>addition, people have used rivers to dispose of their sewage and garbage.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These </a:t>
            </a:r>
            <a:r>
              <a:rPr lang="en-US" altLang="en-US" dirty="0"/>
              <a:t>practices have polluted rivers with toxins, which have killed river organisms and made river fish inedible.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Today</a:t>
            </a:r>
            <a:r>
              <a:rPr lang="en-US" altLang="en-US" dirty="0"/>
              <a:t>, runoff from the land puts pesticides and other poisons into rivers and coats riverbeds with toxic sediments.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1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381000"/>
            <a:ext cx="8229600" cy="990600"/>
          </a:xfrm>
        </p:spPr>
        <p:txBody>
          <a:bodyPr>
            <a:noAutofit/>
          </a:bodyPr>
          <a:lstStyle/>
          <a:p>
            <a:r>
              <a:rPr lang="en-US" altLang="en-US" sz="3600" b="1" dirty="0"/>
              <a:t>Characteristics of Aquatic Ecosystems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b="1" dirty="0">
                <a:solidFill>
                  <a:srgbClr val="FFCC00"/>
                </a:solidFill>
              </a:rPr>
              <a:t>Plankton</a:t>
            </a:r>
            <a:r>
              <a:rPr lang="en-US" altLang="en-US" b="1" dirty="0"/>
              <a:t> </a:t>
            </a:r>
            <a:r>
              <a:rPr lang="en-US" altLang="en-US" dirty="0"/>
              <a:t>are the mass of mostly microscopic organisms that float or drift freely in the water, and can be microscopic animals called zooplankton or microscopic plants called phytoplankton.</a:t>
            </a:r>
            <a:endParaRPr lang="en-US" altLang="en-US" b="1" dirty="0"/>
          </a:p>
          <a:p>
            <a:pPr marL="0" indent="0">
              <a:buClr>
                <a:srgbClr val="FFFFFF"/>
              </a:buClr>
              <a:buNone/>
            </a:pPr>
            <a:endParaRPr lang="en-US" altLang="en-US" b="1" dirty="0" smtClean="0">
              <a:solidFill>
                <a:srgbClr val="FFCC00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b="1" dirty="0" smtClean="0">
                <a:solidFill>
                  <a:srgbClr val="FFCC00"/>
                </a:solidFill>
              </a:rPr>
              <a:t>Nekton</a:t>
            </a:r>
            <a:r>
              <a:rPr lang="en-US" altLang="en-US" b="1" dirty="0" smtClean="0"/>
              <a:t> </a:t>
            </a:r>
            <a:r>
              <a:rPr lang="en-US" altLang="en-US" dirty="0"/>
              <a:t>are all organisms that swim actively in open water, independent of currents.</a:t>
            </a:r>
            <a:endParaRPr lang="en-US" altLang="en-US" b="1" dirty="0"/>
          </a:p>
          <a:p>
            <a:pPr marL="0" indent="0">
              <a:buClr>
                <a:srgbClr val="FFFFFF"/>
              </a:buClr>
              <a:buNone/>
            </a:pPr>
            <a:endParaRPr lang="en-US" altLang="en-US" b="1" dirty="0" smtClean="0">
              <a:solidFill>
                <a:srgbClr val="FFCC00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b="1" dirty="0" smtClean="0">
                <a:solidFill>
                  <a:srgbClr val="FFCC00"/>
                </a:solidFill>
              </a:rPr>
              <a:t>Benthos</a:t>
            </a:r>
            <a:r>
              <a:rPr lang="en-US" altLang="en-US" b="1" dirty="0" smtClean="0"/>
              <a:t> </a:t>
            </a:r>
            <a:r>
              <a:rPr lang="en-US" altLang="en-US" dirty="0"/>
              <a:t>are bottom-dwelling organisms of the sea or ocean and are often attached to hard surfaces.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b="1" dirty="0" smtClean="0">
              <a:solidFill>
                <a:srgbClr val="FFCC00"/>
              </a:solidFill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b="1" dirty="0" smtClean="0">
                <a:solidFill>
                  <a:srgbClr val="FFCC00"/>
                </a:solidFill>
              </a:rPr>
              <a:t>Decomposers</a:t>
            </a:r>
            <a:r>
              <a:rPr lang="en-US" altLang="en-US" dirty="0" smtClean="0"/>
              <a:t> </a:t>
            </a:r>
            <a:r>
              <a:rPr lang="en-US" altLang="en-US" dirty="0"/>
              <a:t>are also aquatic organisms.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4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Lakes and Ponds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5257800" cy="4791456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Lakes, ponds, and wetlands can form </a:t>
            </a:r>
            <a:r>
              <a:rPr lang="en-US" altLang="en-US" b="1" dirty="0">
                <a:solidFill>
                  <a:srgbClr val="FFCC00"/>
                </a:solidFill>
              </a:rPr>
              <a:t>naturally</a:t>
            </a:r>
            <a:r>
              <a:rPr lang="en-US" altLang="en-US" dirty="0"/>
              <a:t> where groundwater reaches the Earth’s surface.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Humans </a:t>
            </a:r>
            <a:r>
              <a:rPr lang="en-US" altLang="en-US" dirty="0"/>
              <a:t>intentionally create </a:t>
            </a:r>
            <a:r>
              <a:rPr lang="en-US" altLang="en-US" b="1" dirty="0">
                <a:solidFill>
                  <a:srgbClr val="FFCC00"/>
                </a:solidFill>
              </a:rPr>
              <a:t>artificial lakes</a:t>
            </a:r>
            <a:r>
              <a:rPr lang="en-US" altLang="en-US" dirty="0"/>
              <a:t> by damming flowing rivers and streams to use them for power, irrigation, water storage, and recreation.</a:t>
            </a:r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Lakes and ponds can be structured into horizontal and vertical zones.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 </a:t>
            </a:r>
            <a:r>
              <a:rPr lang="en-US" altLang="en-US" dirty="0"/>
              <a:t>types of organisms present depend on the </a:t>
            </a:r>
            <a:r>
              <a:rPr lang="en-US" altLang="en-US" b="1" dirty="0">
                <a:solidFill>
                  <a:srgbClr val="FFCC00"/>
                </a:solidFill>
              </a:rPr>
              <a:t>amount of sunlight </a:t>
            </a:r>
            <a:r>
              <a:rPr lang="en-US" altLang="en-US" dirty="0"/>
              <a:t>available.</a:t>
            </a:r>
          </a:p>
          <a:p>
            <a:endParaRPr lang="en-US" dirty="0"/>
          </a:p>
        </p:txBody>
      </p:sp>
      <p:pic>
        <p:nvPicPr>
          <p:cNvPr id="5" name="Content Placeholder 4" descr="https://encrypted-tbn0.gstatic.com/images?q=tbn:ANd9GcTaFPBKv00iK66lZpOffbd1pSYUzIkchtl9apHZMQIpgE5rgoC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3000375" cy="199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10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Life in a Lake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57150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 </a:t>
            </a:r>
            <a:r>
              <a:rPr lang="en-US" altLang="en-US" b="1" dirty="0">
                <a:solidFill>
                  <a:srgbClr val="FFCC00"/>
                </a:solidFill>
              </a:rPr>
              <a:t>littoral zone</a:t>
            </a:r>
            <a:r>
              <a:rPr lang="en-US" altLang="en-US" dirty="0"/>
              <a:t> is a shallow zone in a freshwater habitat where light reaches the bottom and nurtures plants and aquatic life is diverse and abundant.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Some </a:t>
            </a:r>
            <a:r>
              <a:rPr lang="en-US" altLang="en-US" dirty="0"/>
              <a:t>plants are </a:t>
            </a:r>
            <a:r>
              <a:rPr lang="en-US" altLang="en-US" b="1" dirty="0">
                <a:solidFill>
                  <a:srgbClr val="FFCC00"/>
                </a:solidFill>
              </a:rPr>
              <a:t>rooted in the mud </a:t>
            </a:r>
            <a:r>
              <a:rPr lang="en-US" altLang="en-US" dirty="0"/>
              <a:t>underwater with their upper leaves and stems above water.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Other </a:t>
            </a:r>
            <a:r>
              <a:rPr lang="en-US" altLang="en-US" dirty="0"/>
              <a:t>plants have </a:t>
            </a:r>
            <a:r>
              <a:rPr lang="en-US" altLang="en-US" b="1" dirty="0">
                <a:solidFill>
                  <a:srgbClr val="FFCC00"/>
                </a:solidFill>
              </a:rPr>
              <a:t>floating leaves</a:t>
            </a:r>
            <a:r>
              <a:rPr lang="en-US" altLang="en-US" dirty="0"/>
              <a:t>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In </a:t>
            </a:r>
            <a:r>
              <a:rPr lang="en-US" altLang="en-US" dirty="0"/>
              <a:t>open water, plants, algae, and some bacteria capture solar energy to make their own food during photosynthesis.</a:t>
            </a:r>
          </a:p>
          <a:p>
            <a:endParaRPr lang="en-US" dirty="0"/>
          </a:p>
        </p:txBody>
      </p:sp>
      <p:pic>
        <p:nvPicPr>
          <p:cNvPr id="5" name="Content Placeholder 4" descr="https://encrypted-tbn3.gstatic.com/images?q=tbn:ANd9GcSyzTXTk2GfwM9fyywvzigQ_gMp-jfJVfl-1YXhExt1DuNab2cMJQ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45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Life in a Lake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5029200"/>
          </a:xfrm>
        </p:spPr>
        <p:txBody>
          <a:bodyPr/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Some bodies of fresh water have areas so deep that there is too little light for photosynthesis.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Bacteria </a:t>
            </a:r>
            <a:r>
              <a:rPr lang="en-US" altLang="en-US" dirty="0"/>
              <a:t>live in the deep areas of freshwater. Fish adapted to cooler, darker water also live there.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Eventually</a:t>
            </a:r>
            <a:r>
              <a:rPr lang="en-US" altLang="en-US" dirty="0"/>
              <a:t>, dead and decaying organisms reach the benthic zone.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 </a:t>
            </a:r>
            <a:r>
              <a:rPr lang="en-US" altLang="en-US" b="1" dirty="0">
                <a:solidFill>
                  <a:srgbClr val="FFCC00"/>
                </a:solidFill>
              </a:rPr>
              <a:t>benthic zone</a:t>
            </a:r>
            <a:r>
              <a:rPr lang="en-US" altLang="en-US" dirty="0"/>
              <a:t> is the region near the bottom of a pond, lake or ocean which is inhabited by decomposers, insect larvae, and clams.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2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Life in a Lake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60960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dirty="0"/>
              <a:t>Animals that live in lakes and ponds have adaptations that help them obtain what they need to survive.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For </a:t>
            </a:r>
            <a:r>
              <a:rPr lang="en-US" altLang="en-US" dirty="0"/>
              <a:t>example, water beetles use the hairs under their bodies to trap surface air so that they can breathe during their dives for food.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And</a:t>
            </a:r>
            <a:r>
              <a:rPr lang="en-US" altLang="en-US" dirty="0"/>
              <a:t>, in regions where lakes partially freeze in the winter, amphibians burrow into the littoral mud to avoid freezing temperatures.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https://encrypted-tbn1.gstatic.com/images?q=tbn:ANd9GcR4VXpHiDTO_52_eABjau5QGjT7iulXpskcM5U8UvEqvxI_kVG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62200"/>
            <a:ext cx="21145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37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b="1" dirty="0"/>
              <a:t>A Lake Ecosystem</a:t>
            </a:r>
            <a:endParaRPr lang="en-US" sz="4400" b="1" dirty="0"/>
          </a:p>
        </p:txBody>
      </p:sp>
      <p:pic>
        <p:nvPicPr>
          <p:cNvPr id="7" name="Content Placeholder 6" descr="07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34" y="1600200"/>
            <a:ext cx="820153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360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en-US" sz="4400" b="1" dirty="0"/>
              <a:t>How Nutrients Affect Lakes</a:t>
            </a:r>
            <a:endParaRPr lang="en-US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6200" y="1447800"/>
            <a:ext cx="5943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FFFF"/>
              </a:buClr>
              <a:buNone/>
            </a:pPr>
            <a:r>
              <a:rPr lang="en-US" altLang="en-US" b="1" dirty="0">
                <a:solidFill>
                  <a:srgbClr val="FFCC00"/>
                </a:solidFill>
              </a:rPr>
              <a:t>Eutrophication</a:t>
            </a:r>
            <a:r>
              <a:rPr lang="en-US" altLang="en-US" dirty="0"/>
              <a:t> is an increase in the amount of nutrients, such as nitrates, in an aquatic ecosystem.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As </a:t>
            </a:r>
            <a:r>
              <a:rPr lang="en-US" altLang="en-US" dirty="0"/>
              <a:t>the amount of plants and algae grow, the number of bacteria feeding on the decaying organisms also grows.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These </a:t>
            </a:r>
            <a:r>
              <a:rPr lang="en-US" altLang="en-US" dirty="0"/>
              <a:t>bacteria use the oxygen dissolved in the lake’s waters. </a:t>
            </a:r>
          </a:p>
          <a:p>
            <a:pPr marL="0" indent="0">
              <a:buClr>
                <a:srgbClr val="FFFFFF"/>
              </a:buClr>
              <a:buNone/>
            </a:pPr>
            <a:endParaRPr lang="en-US" altLang="en-US" dirty="0" smtClean="0"/>
          </a:p>
          <a:p>
            <a:pPr marL="0" indent="0">
              <a:buClr>
                <a:srgbClr val="FFFFFF"/>
              </a:buClr>
              <a:buNone/>
            </a:pPr>
            <a:r>
              <a:rPr lang="en-US" altLang="en-US" dirty="0" smtClean="0"/>
              <a:t>Eventually </a:t>
            </a:r>
            <a:r>
              <a:rPr lang="en-US" altLang="en-US" dirty="0"/>
              <a:t>the reduced amount of oxygen kills oxygen loving organisms</a:t>
            </a:r>
            <a:endParaRPr lang="en-US" dirty="0"/>
          </a:p>
        </p:txBody>
      </p:sp>
      <p:pic>
        <p:nvPicPr>
          <p:cNvPr id="10" name="Content Placeholder 9" descr="https://encrypted-tbn1.gstatic.com/images?q=tbn:ANd9GcSJVR5a637yexMLKK60oXhus7lPdBcHJFfMQ8dZgdMF0zMvVv1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705100" cy="359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73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173</TotalTime>
  <Words>1254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Freshwater Ecosystems</vt:lpstr>
      <vt:lpstr>Characteristics of Aquatic Ecosystems</vt:lpstr>
      <vt:lpstr>Characteristics of Aquatic Ecosystems</vt:lpstr>
      <vt:lpstr>Lakes and Ponds</vt:lpstr>
      <vt:lpstr>Life in a Lake</vt:lpstr>
      <vt:lpstr>Life in a Lake</vt:lpstr>
      <vt:lpstr>Life in a Lake</vt:lpstr>
      <vt:lpstr>A Lake Ecosystem</vt:lpstr>
      <vt:lpstr>How Nutrients Affect Lakes</vt:lpstr>
      <vt:lpstr>How Nutrients Affect Lakes</vt:lpstr>
      <vt:lpstr>Freshwater Wetlands</vt:lpstr>
      <vt:lpstr>Freshwater Wetlands</vt:lpstr>
      <vt:lpstr>Freshwater Wetlands</vt:lpstr>
      <vt:lpstr>Marshes</vt:lpstr>
      <vt:lpstr>Marshes</vt:lpstr>
      <vt:lpstr>Swamps</vt:lpstr>
      <vt:lpstr>Human Impact on Wetlands</vt:lpstr>
      <vt:lpstr>Rivers</vt:lpstr>
      <vt:lpstr>Life in a River</vt:lpstr>
      <vt:lpstr>Rivers in Danger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 Ecosystems</dc:title>
  <dc:creator>Angela Shull</dc:creator>
  <cp:lastModifiedBy>Iesha Harrison</cp:lastModifiedBy>
  <cp:revision>7</cp:revision>
  <dcterms:created xsi:type="dcterms:W3CDTF">2015-02-17T01:10:55Z</dcterms:created>
  <dcterms:modified xsi:type="dcterms:W3CDTF">2015-02-18T14:53:24Z</dcterms:modified>
</cp:coreProperties>
</file>