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4" d="100"/>
          <a:sy n="34" d="100"/>
        </p:scale>
        <p:origin x="86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1097" y="3721473"/>
            <a:ext cx="682752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E8E05A2-96F2-47C6-BC98-E1E37532F842}" type="datetimeFigureOut">
              <a:rPr lang="en-US" smtClean="0">
                <a:solidFill>
                  <a:srgbClr val="DBF5F9"/>
                </a:solidFill>
              </a:rPr>
              <a:pPr/>
              <a:t>4/12/2017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5300" y="6429375"/>
            <a:ext cx="1168400" cy="292100"/>
          </a:xfrm>
        </p:spPr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86528" y="1417320"/>
            <a:ext cx="682752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1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5A2-96F2-47C6-BC98-E1E37532F842}" type="datetimeFigureOut">
              <a:rPr lang="en-US" smtClean="0">
                <a:solidFill>
                  <a:srgbClr val="04617B"/>
                </a:solidFill>
              </a:rPr>
              <a:pPr/>
              <a:t>4/12/2017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6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5A2-96F2-47C6-BC98-E1E37532F842}" type="datetimeFigureOut">
              <a:rPr lang="en-US" smtClean="0">
                <a:solidFill>
                  <a:srgbClr val="04617B"/>
                </a:solidFill>
              </a:rPr>
              <a:pPr/>
              <a:t>4/12/2017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1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5A2-96F2-47C6-BC98-E1E37532F842}" type="datetimeFigureOut">
              <a:rPr lang="en-US" smtClean="0">
                <a:solidFill>
                  <a:srgbClr val="04617B"/>
                </a:solidFill>
              </a:rPr>
              <a:pPr/>
              <a:t>4/12/2017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E8E05A2-96F2-47C6-BC98-E1E37532F842}" type="datetimeFigureOut">
              <a:rPr lang="en-US" smtClean="0">
                <a:solidFill>
                  <a:srgbClr val="DBF5F9"/>
                </a:solidFill>
              </a:rPr>
              <a:pPr/>
              <a:t>4/12/2017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991099" y="1400175"/>
            <a:ext cx="682752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45720" y="136642"/>
            <a:ext cx="4434865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78401" y="2895600"/>
            <a:ext cx="6839391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0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5A2-96F2-47C6-BC98-E1E37532F842}" type="datetimeFigureOut">
              <a:rPr lang="en-US" smtClean="0">
                <a:solidFill>
                  <a:srgbClr val="04617B"/>
                </a:solidFill>
              </a:rPr>
              <a:pPr/>
              <a:t>4/12/2017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5A2-96F2-47C6-BC98-E1E37532F842}" type="datetimeFigureOut">
              <a:rPr lang="en-US" smtClean="0">
                <a:solidFill>
                  <a:srgbClr val="04617B"/>
                </a:solidFill>
              </a:rPr>
              <a:pPr/>
              <a:t>4/12/2017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1298449"/>
            <a:ext cx="566420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54420" y="1298449"/>
            <a:ext cx="566420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48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8E05A2-96F2-47C6-BC98-E1E37532F842}" type="datetimeFigureOut">
              <a:rPr lang="en-US" smtClean="0">
                <a:solidFill>
                  <a:srgbClr val="04617B"/>
                </a:solidFill>
              </a:rPr>
              <a:pPr/>
              <a:t>4/12/2017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4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5A2-96F2-47C6-BC98-E1E37532F842}" type="datetimeFigureOut">
              <a:rPr lang="en-US" smtClean="0">
                <a:solidFill>
                  <a:srgbClr val="04617B"/>
                </a:solidFill>
              </a:rPr>
              <a:pPr/>
              <a:t>4/12/2017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9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E8E05A2-96F2-47C6-BC98-E1E37532F842}" type="datetimeFigureOut">
              <a:rPr lang="en-US" smtClean="0">
                <a:solidFill>
                  <a:srgbClr val="DBF5F9"/>
                </a:solidFill>
              </a:rPr>
              <a:pPr/>
              <a:t>4/12/2017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377952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5034580" y="533400"/>
            <a:ext cx="6751021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99" y="1539240"/>
            <a:ext cx="377952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87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0"/>
            <a:ext cx="764540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E8E05A2-96F2-47C6-BC98-E1E37532F842}" type="datetimeFigureOut">
              <a:rPr lang="en-US" smtClean="0">
                <a:solidFill>
                  <a:srgbClr val="DBF5F9"/>
                </a:solidFill>
              </a:rPr>
              <a:pPr/>
              <a:t>4/12/2017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D313-8A9D-4396-A9F5-EC435BAC115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68299" y="228600"/>
            <a:ext cx="377952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65760" y="1536192"/>
            <a:ext cx="377952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71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95401"/>
            <a:ext cx="1145540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6429375"/>
            <a:ext cx="2844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>
                <a:solidFill>
                  <a:srgbClr val="04617B"/>
                </a:solidFill>
              </a:rPr>
              <a:pPr/>
              <a:t>April 12, 2017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1099" y="6429375"/>
            <a:ext cx="5448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300" y="6429375"/>
            <a:ext cx="116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7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417320"/>
            <a:ext cx="5410200" cy="2304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smtClean="0"/>
              <a:t>Evidence of Evolution </a:t>
            </a:r>
            <a:r>
              <a:rPr lang="en-US" sz="6600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2783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Molecular/Biochemical Evidence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54599"/>
            <a:ext cx="5715000" cy="45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8320" y="1558834"/>
            <a:ext cx="4145280" cy="4937760"/>
          </a:xfrm>
        </p:spPr>
        <p:txBody>
          <a:bodyPr>
            <a:normAutofit/>
          </a:bodyPr>
          <a:lstStyle/>
          <a:p>
            <a:r>
              <a:rPr lang="en-US" sz="3600" u="sng" dirty="0"/>
              <a:t>Embryological Evidence</a:t>
            </a:r>
          </a:p>
          <a:p>
            <a:pPr lvl="1"/>
            <a:r>
              <a:rPr lang="en-US" sz="2800" b="1" i="1" dirty="0"/>
              <a:t>The more similar the embryo in early development, the closer the relationship.</a:t>
            </a:r>
            <a:endParaRPr lang="en-US" sz="2800" dirty="0"/>
          </a:p>
        </p:txBody>
      </p:sp>
      <p:pic>
        <p:nvPicPr>
          <p:cNvPr id="14338" name="Picture 2" descr="http://www.nature.com/nrg/journal/v7/n11/images/nrg1918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1"/>
            <a:ext cx="4446610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8320" y="1298448"/>
            <a:ext cx="8717280" cy="4937760"/>
          </a:xfrm>
        </p:spPr>
        <p:txBody>
          <a:bodyPr>
            <a:normAutofit/>
          </a:bodyPr>
          <a:lstStyle/>
          <a:p>
            <a:r>
              <a:rPr lang="en-US" sz="3600" dirty="0"/>
              <a:t>What do we use in order to determine evolutionary relationships?</a:t>
            </a:r>
          </a:p>
          <a:p>
            <a:pPr lvl="1"/>
            <a:r>
              <a:rPr lang="en-US" sz="3600" dirty="0"/>
              <a:t>Fossil Record</a:t>
            </a:r>
          </a:p>
          <a:p>
            <a:pPr lvl="1"/>
            <a:r>
              <a:rPr lang="en-US" sz="3600" dirty="0"/>
              <a:t>Anatomical Evidence</a:t>
            </a:r>
          </a:p>
          <a:p>
            <a:pPr lvl="1"/>
            <a:r>
              <a:rPr lang="en-US" sz="3600" dirty="0"/>
              <a:t>Molecular Evidence</a:t>
            </a:r>
          </a:p>
          <a:p>
            <a:pPr lvl="1"/>
            <a:r>
              <a:rPr lang="en-US" sz="3600" dirty="0"/>
              <a:t>Embryological Evidence</a:t>
            </a:r>
          </a:p>
        </p:txBody>
      </p:sp>
    </p:spTree>
    <p:extLst>
      <p:ext uri="{BB962C8B-B14F-4D97-AF65-F5344CB8AC3E}">
        <p14:creationId xmlns:p14="http://schemas.microsoft.com/office/powerpoint/2010/main" val="11694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u="sng" dirty="0"/>
              <a:t>Fossil Record</a:t>
            </a:r>
          </a:p>
        </p:txBody>
      </p:sp>
      <p:pic>
        <p:nvPicPr>
          <p:cNvPr id="8196" name="Picture 4" descr="A fossil record showing gradual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1"/>
            <a:ext cx="841021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u="sng" dirty="0"/>
              <a:t>Fossil Record</a:t>
            </a:r>
          </a:p>
          <a:p>
            <a:r>
              <a:rPr lang="en-US" sz="3200" dirty="0"/>
              <a:t>Scientists study and date fossils in order to draw conclusions about how a species changed over time</a:t>
            </a:r>
          </a:p>
        </p:txBody>
      </p:sp>
      <p:pic>
        <p:nvPicPr>
          <p:cNvPr id="8196" name="Picture 4" descr="A fossil record showing gradual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42540"/>
            <a:ext cx="5077639" cy="25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Anatomical Evidence</a:t>
            </a:r>
          </a:p>
          <a:p>
            <a:pPr lvl="1"/>
            <a:r>
              <a:rPr lang="en-US" sz="2800" dirty="0"/>
              <a:t>Scientists compare morphology (anatomical structure) of organisms in order to determine closeness of relationships</a:t>
            </a:r>
            <a:r>
              <a:rPr lang="en-US" sz="2400" b="1" i="1" dirty="0"/>
              <a:t>.</a:t>
            </a:r>
          </a:p>
          <a:p>
            <a:pPr lvl="1"/>
            <a:endParaRPr lang="en-US" sz="2400" b="1" i="1" dirty="0"/>
          </a:p>
          <a:p>
            <a:pPr lvl="1"/>
            <a:r>
              <a:rPr lang="en-US" sz="2800" dirty="0"/>
              <a:t>Body evidence!</a:t>
            </a:r>
          </a:p>
        </p:txBody>
      </p:sp>
    </p:spTree>
    <p:extLst>
      <p:ext uri="{BB962C8B-B14F-4D97-AF65-F5344CB8AC3E}">
        <p14:creationId xmlns:p14="http://schemas.microsoft.com/office/powerpoint/2010/main" val="36543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Anatomical Evidence</a:t>
            </a:r>
          </a:p>
          <a:p>
            <a:pPr lvl="1"/>
            <a:r>
              <a:rPr lang="en-US" sz="2400" b="1" i="1" dirty="0"/>
              <a:t>Homologous Structures </a:t>
            </a:r>
            <a:r>
              <a:rPr lang="en-US" sz="2400" dirty="0"/>
              <a:t>– Same anatomy, different function</a:t>
            </a:r>
          </a:p>
          <a:p>
            <a:pPr lvl="1"/>
            <a:r>
              <a:rPr lang="en-US" sz="2400" dirty="0"/>
              <a:t>Conclude close evolutionary relationships</a:t>
            </a:r>
          </a:p>
        </p:txBody>
      </p:sp>
      <p:pic>
        <p:nvPicPr>
          <p:cNvPr id="10242" name="Picture 2" descr="http://www.bio.miami.edu/dana/pix/homologous_forelim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5" y="2873829"/>
            <a:ext cx="777667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0200" y="1298448"/>
            <a:ext cx="8991600" cy="4937760"/>
          </a:xfrm>
        </p:spPr>
        <p:txBody>
          <a:bodyPr>
            <a:normAutofit/>
          </a:bodyPr>
          <a:lstStyle/>
          <a:p>
            <a:r>
              <a:rPr lang="en-US" sz="3600" u="sng" dirty="0"/>
              <a:t>Anatomical Evidence</a:t>
            </a:r>
          </a:p>
          <a:p>
            <a:pPr lvl="1"/>
            <a:r>
              <a:rPr lang="en-US" sz="2400" b="1" i="1" dirty="0"/>
              <a:t>Analogous Structures </a:t>
            </a:r>
            <a:r>
              <a:rPr lang="en-US" sz="2400" dirty="0"/>
              <a:t>– Different anatomy, same function</a:t>
            </a:r>
          </a:p>
          <a:p>
            <a:pPr lvl="1"/>
            <a:r>
              <a:rPr lang="en-US" sz="2400" dirty="0"/>
              <a:t>Not closely related, do NOT share a recent common ancestor</a:t>
            </a:r>
          </a:p>
        </p:txBody>
      </p:sp>
      <p:pic>
        <p:nvPicPr>
          <p:cNvPr id="11266" name="Picture 2" descr="http://www.citruscollege.edu/lc/archive/biology/PublishingImages/0345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2"/>
          <a:stretch/>
        </p:blipFill>
        <p:spPr bwMode="auto">
          <a:xfrm>
            <a:off x="1905001" y="3117927"/>
            <a:ext cx="8483027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Anatomical Evidence</a:t>
            </a:r>
          </a:p>
          <a:p>
            <a:pPr lvl="1"/>
            <a:r>
              <a:rPr lang="en-US" sz="2800" b="1" i="1" dirty="0"/>
              <a:t>Vestigial Structures </a:t>
            </a:r>
            <a:r>
              <a:rPr lang="en-US" sz="2800" dirty="0"/>
              <a:t>– No longer serve a purpose</a:t>
            </a:r>
          </a:p>
          <a:p>
            <a:pPr lvl="1"/>
            <a:r>
              <a:rPr lang="en-US" sz="2800" dirty="0"/>
              <a:t>All us to draw conclusions regarding the past</a:t>
            </a:r>
          </a:p>
        </p:txBody>
      </p:sp>
      <p:pic>
        <p:nvPicPr>
          <p:cNvPr id="12290" name="Picture 2" descr="http://e08595.medialib.glogster.com/media/c5/c55c2467f95f217fcd3882646e38f6bc5ae5115c441fe086ba46b9386644368e/whale-vestigial-structu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048000"/>
            <a:ext cx="5410199" cy="36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Evidence for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Molecular/Biochemical Evidence</a:t>
            </a:r>
          </a:p>
          <a:p>
            <a:pPr lvl="1"/>
            <a:r>
              <a:rPr lang="en-US" sz="2800" b="1" i="1" dirty="0"/>
              <a:t>The more similar the MOLECULES (DNA sequence, proteins, amino acid sequence, </a:t>
            </a:r>
            <a:r>
              <a:rPr lang="en-US" sz="2800" b="1" i="1" dirty="0" err="1"/>
              <a:t>etc</a:t>
            </a:r>
            <a:r>
              <a:rPr lang="en-US" sz="2800" b="1" i="1" dirty="0"/>
              <a:t>), the closer the relationship.</a:t>
            </a:r>
            <a:endParaRPr lang="en-US" sz="2800" dirty="0"/>
          </a:p>
        </p:txBody>
      </p:sp>
      <p:pic>
        <p:nvPicPr>
          <p:cNvPr id="13316" name="Picture 4" descr="http://spittoon.23andme.com/wp-content/uploads/2012/04/FractionThatYouShareFinal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0"/>
          <a:stretch/>
        </p:blipFill>
        <p:spPr bwMode="auto">
          <a:xfrm>
            <a:off x="5029200" y="2895601"/>
            <a:ext cx="4191000" cy="37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Candara</vt:lpstr>
      <vt:lpstr>Tahoma</vt:lpstr>
      <vt:lpstr>Tunga</vt:lpstr>
      <vt:lpstr>Soho</vt:lpstr>
      <vt:lpstr>Evidence of Evolution review</vt:lpstr>
      <vt:lpstr>Evidence for Evolution</vt:lpstr>
      <vt:lpstr>Evidence for Evolution</vt:lpstr>
      <vt:lpstr>Evidence for Evolution</vt:lpstr>
      <vt:lpstr>Evidence for Evolution</vt:lpstr>
      <vt:lpstr>Evidence for Evolution</vt:lpstr>
      <vt:lpstr>Evidence for Evolution</vt:lpstr>
      <vt:lpstr>Evidence for Evolution</vt:lpstr>
      <vt:lpstr>Evidence for Evolution</vt:lpstr>
      <vt:lpstr>Evidence for Evolution</vt:lpstr>
      <vt:lpstr>Evidence for Evolution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of Evolution review</dc:title>
  <dc:creator>Iesha Harrison</dc:creator>
  <cp:lastModifiedBy>Iesha Harrison</cp:lastModifiedBy>
  <cp:revision>1</cp:revision>
  <dcterms:created xsi:type="dcterms:W3CDTF">2016-11-01T20:24:30Z</dcterms:created>
  <dcterms:modified xsi:type="dcterms:W3CDTF">2017-04-12T15:45:02Z</dcterms:modified>
</cp:coreProperties>
</file>