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67" r:id="rId6"/>
    <p:sldId id="268" r:id="rId7"/>
    <p:sldId id="31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A5C7E-CA2E-4642-9AF0-C14CC828C42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45D7D-17FF-48DE-81CA-B0587144B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49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■ stressor (an activity, event, or thing that adds stress) </a:t>
            </a:r>
          </a:p>
          <a:p>
            <a:r>
              <a:rPr lang="en-US" dirty="0"/>
              <a:t>■ trauma (a deeply distressing or disturbing experience) </a:t>
            </a:r>
          </a:p>
          <a:p>
            <a:r>
              <a:rPr lang="en-US" dirty="0"/>
              <a:t>■ intergenerational trauma (when untreated trauma gets passed down by parents to their children) </a:t>
            </a:r>
          </a:p>
          <a:p>
            <a:r>
              <a:rPr lang="en-US" dirty="0"/>
              <a:t>■ race-based trauma (when the experience of a racial encounter impacts someone mentally and emotionally)</a:t>
            </a:r>
          </a:p>
          <a:p>
            <a:r>
              <a:rPr lang="en-US" dirty="0"/>
              <a:t>■ civil disobedience (the refusal to comply with certain laws or to pay taxes and fines as a peaceful form of political protest)</a:t>
            </a:r>
          </a:p>
          <a:p>
            <a:endParaRPr lang="en-US" dirty="0"/>
          </a:p>
          <a:p>
            <a:r>
              <a:rPr lang="en-US" dirty="0"/>
              <a:t>Discuss how the terms relate to various historical events to reinforce the differences.</a:t>
            </a:r>
          </a:p>
          <a:p>
            <a:r>
              <a:rPr lang="en-US" dirty="0"/>
              <a:t> ■ Slavery, Imperialism/Colonialism: Stressor </a:t>
            </a:r>
          </a:p>
          <a:p>
            <a:r>
              <a:rPr lang="en-US" dirty="0"/>
              <a:t>■ The Los Angeles Riots after the police beating of Rodney King in 1992: Trauma </a:t>
            </a:r>
          </a:p>
          <a:p>
            <a:r>
              <a:rPr lang="en-US" dirty="0"/>
              <a:t>■ The Jews who experienced the Holocaust: Intergenerational Trauma </a:t>
            </a:r>
          </a:p>
          <a:p>
            <a:r>
              <a:rPr lang="en-US" dirty="0"/>
              <a:t>■ The violent colonization and assimilation of Native Americans: Race-based Trauma </a:t>
            </a:r>
          </a:p>
          <a:p>
            <a:r>
              <a:rPr lang="en-US" dirty="0"/>
              <a:t>■ Martin Luther King’s “Letter from Birmingham Jail” and his other forms of protests: Civil Disobedience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8F3D6-5E6E-4754-8E4C-8D75D4E850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73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A2DC-7669-48DB-9529-9EB2EC36F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1ECE0-0F60-4522-9648-9EA708E3A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989EA-14AB-463B-ABC2-242D8AEC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B5BD-3945-4929-A8D1-31223535911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4B69D-92C4-43F6-878B-C8B6EC38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691A8-E965-4EEA-A30D-04D92E7D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985-DCA9-47C5-9D83-DF3E1DC55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8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FABB-9209-4E47-94D1-46483E1D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6AFDC-A7F0-46C4-9BDA-B7574DB69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BD676-05F2-4510-A1BC-85BD60CF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B5BD-3945-4929-A8D1-31223535911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D1ECB-92B5-4053-B0BC-7663DBF6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30B78-22DA-44A9-B4FB-80765715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985-DCA9-47C5-9D83-DF3E1DC55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8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CFDD59-9036-4BBF-AAA3-3900E210A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2B38F7-37BB-466A-8E36-A5DE46F34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3B97C-EE77-46D3-B90B-15090DB0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B5BD-3945-4929-A8D1-31223535911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95A06-21A0-4692-9188-8E410661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837BC-6F64-43A7-A29A-7FC29EDA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985-DCA9-47C5-9D83-DF3E1DC55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7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1DE7-0BD3-46CC-BE90-80F744CBF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824DB-1255-41E1-907C-05E03E510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A2538-582C-4316-B78A-233238961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B5BD-3945-4929-A8D1-31223535911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D0CFB-5187-44B5-943F-AC3AAE72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74B84-1B5F-4D22-BB27-6EA98162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985-DCA9-47C5-9D83-DF3E1DC55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5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93D41-0658-4E0C-91DD-D36948F0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872EE-3667-433D-9897-AF3F319AF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F1332-FEAB-4A37-871B-ABC7B342B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B5BD-3945-4929-A8D1-31223535911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BB8E0-E2EC-44F1-99B4-DEA4C581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D6619-9D75-44EF-BDB9-6EE17300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985-DCA9-47C5-9D83-DF3E1DC55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9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D9B0-741C-4A4E-9C68-8F77219C1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0113E-335C-4C9F-A8BF-7B600C333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66D04-6640-44D5-9B43-E3746EAA7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FD211-5752-4838-B23B-BC5CB600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B5BD-3945-4929-A8D1-31223535911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8E4C5-196B-42A6-BF63-61CB1155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EEC27-FD0F-467D-97A9-A873F9F8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985-DCA9-47C5-9D83-DF3E1DC55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5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605E-BDA2-4EEC-8D1E-D61922AE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A97F9-7EED-4535-B091-D15FCEBAF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51968-81D3-46ED-8692-A4539A189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CA313-D8CC-4FE1-844D-F0C93E84C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3EF578-5915-46CD-AFF2-D79E27E9F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F047C8-8F62-428D-B24B-23F1E87C7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B5BD-3945-4929-A8D1-31223535911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FF99BA-2E2B-40EF-8292-D9AB7ACB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CEFDC1-71CA-4C65-AB1A-26C17A4F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985-DCA9-47C5-9D83-DF3E1DC55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7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30502-0C7A-4582-BF3C-96B1A8234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E4F2FC-5AB8-4275-A203-703580A9A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B5BD-3945-4929-A8D1-31223535911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634E4-AB92-446D-A4A4-CEABC888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67835-46D4-4FFD-A674-9EF3A7BE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985-DCA9-47C5-9D83-DF3E1DC55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8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29C51-93AD-472F-AEEB-4F0684C9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B5BD-3945-4929-A8D1-31223535911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4D4014-EBF1-4F03-AE69-3B68BE71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166EE-3AA8-4092-9A38-77D988929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985-DCA9-47C5-9D83-DF3E1DC55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813EE-0809-469B-AFB2-E694A7D1D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BAE33-F3F8-400C-AAB8-FD40D6F14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16EA5-00B0-4FA9-975B-463AAB4C2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7351F-8B10-4B17-A984-25A2D257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B5BD-3945-4929-A8D1-31223535911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D529B-E8B0-4893-B4DC-3EED3D51F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5D1AA-125A-42AF-88F6-12E02178F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985-DCA9-47C5-9D83-DF3E1DC55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5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68855-C872-4B30-8F65-596FC535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700B0C-AD25-4064-9D2C-7E9E18C4B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EF1DF-DA31-4C27-B6C4-B70C4431A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CBCCB-6F59-4D3F-B14C-D36D66BED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B5BD-3945-4929-A8D1-31223535911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D6732-6B78-40FA-AA3C-025C0C1D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E356D-B747-4FA2-B042-0814769F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985-DCA9-47C5-9D83-DF3E1DC55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3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60A9DC-5091-49BE-8363-DD646CA17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61BF2-863A-4C27-AFE4-DB54DB583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504C6-8105-4D1A-8DC4-16F4E2070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EB5BD-3945-4929-A8D1-31223535911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D1222-64C3-4DB7-9856-7C672F0BB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9D0FC-26F5-4B3A-BFE9-7C6B22CB3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95985-DCA9-47C5-9D83-DF3E1DC55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0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6A784-A828-4850-96DE-DAE72DA98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2006" y="681393"/>
            <a:ext cx="5140175" cy="652108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Eagle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89217-5DB5-4F87-8382-D133E780A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5063" y="1389554"/>
            <a:ext cx="3175419" cy="319225"/>
          </a:xfrm>
        </p:spPr>
        <p:txBody>
          <a:bodyPr anchor="t">
            <a:normAutofit fontScale="85000" lnSpcReduction="20000"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March 30</a:t>
            </a:r>
            <a:r>
              <a:rPr lang="en-US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– April 3</a:t>
            </a:r>
            <a:r>
              <a:rPr lang="en-US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rd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person, woman, sign&#10;&#10;Description automatically generated">
            <a:extLst>
              <a:ext uri="{FF2B5EF4-FFF2-40B4-BE49-F238E27FC236}">
                <a16:creationId xmlns:a16="http://schemas.microsoft.com/office/drawing/2014/main" id="{64664615-9CC4-4907-8C26-E750328398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8" r="1" b="1"/>
          <a:stretch/>
        </p:blipFill>
        <p:spPr>
          <a:xfrm>
            <a:off x="934341" y="269369"/>
            <a:ext cx="5423669" cy="6356105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BB7B70B-173F-432C-904D-5244F3758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98147" y="73152"/>
            <a:ext cx="1178966" cy="232963"/>
            <a:chOff x="7763256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A09E805E-6402-47E6-A142-F8E0A0AED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7DA76C73-DAF6-42C7-BC45-3878F65ED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8B54BA31-989D-4461-8CE5-2AD9698FD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6A1B34FE-9E6F-450E-AB45-9A578C681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1DBB7E17-92ED-4E19-8BF0-FE8D14740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0ED1D3BE-8CB8-4EB4-B17F-936E5DB99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DE48EAB1-5A68-41C2-A54C-AF321092B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AA25ACA6-C980-4F2E-9592-D9997E817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D202F562-21F5-4601-AA6A-321ED79C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4E19B742-A05A-4CB2-B8DD-A1D6EBEC4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3311B334-A6AC-453F-B5AC-269462143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B7207A1D-3074-4226-9DC6-01BF7E8C72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5DA99F79-FA1E-4268-9C94-AA27C462E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3C1EE48C-9FF6-478D-8066-332913053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5C9A42AB-727A-4D70-AF0A-3BAE92AFC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9297607F-0591-4894-AB9B-C4AA353EA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443F1EE6-38AF-4A90-8075-C0896B707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46F77AA2-0668-4D0D-AC6F-33D85CB2F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BE367113-9B86-4065-BDC1-16444AD83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FAA975D8-3FFE-4F8F-A16F-E9DC51779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The Sun is Also a Star” review – Panther Print">
            <a:extLst>
              <a:ext uri="{FF2B5EF4-FFF2-40B4-BE49-F238E27FC236}">
                <a16:creationId xmlns:a16="http://schemas.microsoft.com/office/drawing/2014/main" id="{50CA1BD5-D68F-409D-815F-B02E086A1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0" r="-4" b="5592"/>
          <a:stretch/>
        </p:blipFill>
        <p:spPr bwMode="auto">
          <a:xfrm>
            <a:off x="6553555" y="4090135"/>
            <a:ext cx="5354193" cy="25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5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81CDC-A1F6-4F43-ADEC-8580C64C7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6064" y="168051"/>
            <a:ext cx="5652654" cy="30729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“Digital Literacy”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A82AB-70DD-4AE1-A50D-B920FACEFCBA}"/>
              </a:ext>
            </a:extLst>
          </p:cNvPr>
          <p:cNvSpPr txBox="1"/>
          <p:nvPr/>
        </p:nvSpPr>
        <p:spPr>
          <a:xfrm>
            <a:off x="6024154" y="426745"/>
            <a:ext cx="617278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As we embark on our “new normal”, I wanted students to continue with our literacy novel,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 Sun is Also a Star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Students can read at different paces so I have created general literacy questions for the chapters.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You can choose how students respond to those discussion questions.  Examples may include: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You can have your students read each day or all of the pages for the week. It’s up to you!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Students submit their answers on your blog or discussion forum.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You can have a video conf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erence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once a week with your 3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period to discuss the questions and novel.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Choose which questions you feel would best benefit your 3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period students.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Remember this is our “new normal” so we can adjust to whatever works best for you and your students.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DB3BEB-FD6F-404B-AD77-43D421F54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353"/>
            <a:ext cx="5072312" cy="61087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BFC254-5578-447A-B238-2C6603F29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24" y="487025"/>
            <a:ext cx="4078577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43259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05EC8-0745-47EE-8508-B3360DB09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3587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“Chapters for the Week”</a:t>
            </a:r>
          </a:p>
        </p:txBody>
      </p:sp>
      <p:pic>
        <p:nvPicPr>
          <p:cNvPr id="7" name="Content Placeholder 6" descr="A close up of a pair of red shoes&#10;&#10;Description automatically generated">
            <a:extLst>
              <a:ext uri="{FF2B5EF4-FFF2-40B4-BE49-F238E27FC236}">
                <a16:creationId xmlns:a16="http://schemas.microsoft.com/office/drawing/2014/main" id="{6679C028-8051-418A-A660-858F36891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580"/>
            <a:ext cx="7599680" cy="525272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CE232A-736B-4B0C-93BD-160003428D83}"/>
              </a:ext>
            </a:extLst>
          </p:cNvPr>
          <p:cNvSpPr txBox="1"/>
          <p:nvPr/>
        </p:nvSpPr>
        <p:spPr>
          <a:xfrm>
            <a:off x="7753350" y="1720840"/>
            <a:ext cx="42957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PDF page numbers</a:t>
            </a:r>
          </a:p>
          <a:p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Monday – pgs. 183 - 187</a:t>
            </a:r>
          </a:p>
          <a:p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Tuesday – pgs. 188 - 193</a:t>
            </a:r>
          </a:p>
          <a:p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Wednesday – pgs. 194 - 197</a:t>
            </a:r>
          </a:p>
          <a:p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Thursday – pgs. 198 - 201</a:t>
            </a:r>
          </a:p>
        </p:txBody>
      </p:sp>
    </p:spTree>
    <p:extLst>
      <p:ext uri="{BB962C8B-B14F-4D97-AF65-F5344CB8AC3E}">
        <p14:creationId xmlns:p14="http://schemas.microsoft.com/office/powerpoint/2010/main" val="26592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1ED3D91-8F0D-4B5F-8420-F0A747EE5DFD}"/>
              </a:ext>
            </a:extLst>
          </p:cNvPr>
          <p:cNvSpPr txBox="1"/>
          <p:nvPr/>
        </p:nvSpPr>
        <p:spPr>
          <a:xfrm>
            <a:off x="5069940" y="2322576"/>
            <a:ext cx="6172200" cy="385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3B41D6-EE90-4B73-86D5-9AC494892DCA}"/>
              </a:ext>
            </a:extLst>
          </p:cNvPr>
          <p:cNvSpPr/>
          <p:nvPr/>
        </p:nvSpPr>
        <p:spPr>
          <a:xfrm>
            <a:off x="5638780" y="112526"/>
            <a:ext cx="65532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Novel Questions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*Remember questions are written generically so students can answer regardless of where they are in the novel.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challenges does immigration bring the characters? What difficult decisions must they face to pursue their dreams?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How does learning about the character’s past help you understand their present?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How does obtaining the American Dream reveal itself as a central theme? Do our characters believe </a:t>
            </a:r>
            <a:r>
              <a:rPr lang="en-US" sz="2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they can achieve it?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 love overcome any obstacle? Do our characters see love as a way to beat the odds despite what they see stacked against them?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What do you predict will happen next?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AA7522-F0AC-46BD-B8D7-56473C98DE70}"/>
              </a:ext>
            </a:extLst>
          </p:cNvPr>
          <p:cNvSpPr txBox="1"/>
          <p:nvPr/>
        </p:nvSpPr>
        <p:spPr>
          <a:xfrm>
            <a:off x="10086935" y="159484"/>
            <a:ext cx="2381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Monday - Thursday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671578F-689E-4AD1-8339-DD3F8B7F6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387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63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EBAAB79ACCC74BB7EF086B3AE90D65" ma:contentTypeVersion="13" ma:contentTypeDescription="Create a new document." ma:contentTypeScope="" ma:versionID="8539af54f0af8888a2d4d8898400b5f5">
  <xsd:schema xmlns:xsd="http://www.w3.org/2001/XMLSchema" xmlns:xs="http://www.w3.org/2001/XMLSchema" xmlns:p="http://schemas.microsoft.com/office/2006/metadata/properties" xmlns:ns3="83c86a63-cfa1-41ab-9d88-bd294eaf28f2" xmlns:ns4="0e806270-d121-4cfa-8b9b-1627ac8bf0dd" targetNamespace="http://schemas.microsoft.com/office/2006/metadata/properties" ma:root="true" ma:fieldsID="815a0bee6a1f44c83c132494865a9e1f" ns3:_="" ns4:_="">
    <xsd:import namespace="83c86a63-cfa1-41ab-9d88-bd294eaf28f2"/>
    <xsd:import namespace="0e806270-d121-4cfa-8b9b-1627ac8bf0d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86a63-cfa1-41ab-9d88-bd294eaf28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06270-d121-4cfa-8b9b-1627ac8bf0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EA299C-4ED0-47D4-9549-2AD60BCEB0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86a63-cfa1-41ab-9d88-bd294eaf28f2"/>
    <ds:schemaRef ds:uri="0e806270-d121-4cfa-8b9b-1627ac8bf0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DA1A6F-116F-4820-922D-D8D8F7BBCF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52B258-88C4-4431-9209-EB538978E425}">
  <ds:schemaRefs>
    <ds:schemaRef ds:uri="83c86a63-cfa1-41ab-9d88-bd294eaf28f2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0e806270-d121-4cfa-8b9b-1627ac8bf0d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470</Words>
  <Application>Microsoft Office PowerPoint</Application>
  <PresentationFormat>Widescreen</PresentationFormat>
  <Paragraphs>47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Office Theme</vt:lpstr>
      <vt:lpstr>Eagle Literacy</vt:lpstr>
      <vt:lpstr>“Digital Literacy”</vt:lpstr>
      <vt:lpstr>“Chapters for the Week”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 Literacy</dc:title>
  <dc:creator>Staci Christian-Bryant</dc:creator>
  <cp:lastModifiedBy>Iesha Harrison</cp:lastModifiedBy>
  <cp:revision>5</cp:revision>
  <dcterms:created xsi:type="dcterms:W3CDTF">2020-03-30T11:58:27Z</dcterms:created>
  <dcterms:modified xsi:type="dcterms:W3CDTF">2020-04-01T03:38:10Z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0x010100C8EBAAB79ACCC74BB7EF086B3AE90D65</vt:lpwstr>
  </property>
</Properties>
</file>